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21"/>
  </p:notesMasterIdLst>
  <p:handoutMasterIdLst>
    <p:handoutMasterId r:id="rId22"/>
  </p:handoutMasterIdLst>
  <p:sldIdLst>
    <p:sldId id="264" r:id="rId2"/>
    <p:sldId id="263" r:id="rId3"/>
    <p:sldId id="258" r:id="rId4"/>
    <p:sldId id="256" r:id="rId5"/>
    <p:sldId id="275" r:id="rId6"/>
    <p:sldId id="268" r:id="rId7"/>
    <p:sldId id="276" r:id="rId8"/>
    <p:sldId id="267" r:id="rId9"/>
    <p:sldId id="260" r:id="rId10"/>
    <p:sldId id="277" r:id="rId11"/>
    <p:sldId id="265" r:id="rId12"/>
    <p:sldId id="266" r:id="rId13"/>
    <p:sldId id="269" r:id="rId14"/>
    <p:sldId id="270" r:id="rId15"/>
    <p:sldId id="278" r:id="rId16"/>
    <p:sldId id="271" r:id="rId17"/>
    <p:sldId id="274" r:id="rId18"/>
    <p:sldId id="272" r:id="rId19"/>
    <p:sldId id="259" r:id="rId20"/>
  </p:sldIdLst>
  <p:sldSz cx="9144000" cy="6858000" type="screen4x3"/>
  <p:notesSz cx="9144000" cy="6858000"/>
  <p:embeddedFontLst>
    <p:embeddedFont>
      <p:font typeface="Calibri" panose="020F0502020204030204" pitchFamily="34" charset="0"/>
      <p:regular r:id="rId23"/>
      <p:bold r:id="rId24"/>
      <p:italic r:id="rId25"/>
      <p:boldItalic r:id="rId26"/>
    </p:embeddedFont>
    <p:embeddedFont>
      <p:font typeface="Sketch Block" panose="02000000000000000000" pitchFamily="2" charset="0"/>
      <p:regular r:id="rId27"/>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2C2C"/>
    <a:srgbClr val="C52E34"/>
    <a:srgbClr val="9C2828"/>
    <a:srgbClr val="CC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710" autoAdjust="0"/>
  </p:normalViewPr>
  <p:slideViewPr>
    <p:cSldViewPr>
      <p:cViewPr varScale="1">
        <p:scale>
          <a:sx n="92" d="100"/>
          <a:sy n="92" d="100"/>
        </p:scale>
        <p:origin x="215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14" d="100"/>
          <a:sy n="114" d="100"/>
        </p:scale>
        <p:origin x="-1722" y="-9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A6394DA-335B-48D5-BF33-CC16537F9D13}" type="datetimeFigureOut">
              <a:rPr lang="nb-NO" smtClean="0"/>
              <a:t>15.08.2020</a:t>
            </a:fld>
            <a:endParaRPr lang="nb-NO"/>
          </a:p>
        </p:txBody>
      </p:sp>
      <p:sp>
        <p:nvSpPr>
          <p:cNvPr id="4" name="Plassholder for bunntekst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BD874750-17E3-4B38-B5B8-16FCA6900F38}" type="slidenum">
              <a:rPr lang="nb-NO" smtClean="0"/>
              <a:t>‹#›</a:t>
            </a:fld>
            <a:endParaRPr lang="nb-NO"/>
          </a:p>
        </p:txBody>
      </p:sp>
    </p:spTree>
    <p:extLst>
      <p:ext uri="{BB962C8B-B14F-4D97-AF65-F5344CB8AC3E}">
        <p14:creationId xmlns:p14="http://schemas.microsoft.com/office/powerpoint/2010/main" val="237345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EB24CE8-AC56-44C6-A8F0-067B0A0728E1}" type="datetimeFigureOut">
              <a:rPr lang="nb-NO" smtClean="0"/>
              <a:t>15.08.2020</a:t>
            </a:fld>
            <a:endParaRPr lang="nb-NO"/>
          </a:p>
        </p:txBody>
      </p:sp>
      <p:sp>
        <p:nvSpPr>
          <p:cNvPr id="4" name="Plassholder for lysbilde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15833DA-9985-4BA9-B822-A8BF54CA3718}" type="slidenum">
              <a:rPr lang="nb-NO" smtClean="0"/>
              <a:t>‹#›</a:t>
            </a:fld>
            <a:endParaRPr lang="nb-NO"/>
          </a:p>
        </p:txBody>
      </p:sp>
    </p:spTree>
    <p:extLst>
      <p:ext uri="{BB962C8B-B14F-4D97-AF65-F5344CB8AC3E}">
        <p14:creationId xmlns:p14="http://schemas.microsoft.com/office/powerpoint/2010/main" val="2157991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I Norge er videregående skole inndelt i 15 såkalte utdanningsprogrammer. Tidligere het det linjer, så når mor eller far spør hvilken linje du har</a:t>
            </a:r>
            <a:r>
              <a:rPr lang="nb-NO" sz="1200" kern="1200" baseline="0" dirty="0">
                <a:solidFill>
                  <a:schemeClr val="tx1"/>
                </a:solidFill>
                <a:effectLst/>
                <a:latin typeface="+mn-lt"/>
                <a:ea typeface="+mn-ea"/>
                <a:cs typeface="+mn-cs"/>
              </a:rPr>
              <a:t> tenkt</a:t>
            </a:r>
            <a:r>
              <a:rPr lang="nb-NO" sz="1200" kern="1200" dirty="0">
                <a:solidFill>
                  <a:schemeClr val="tx1"/>
                </a:solidFill>
                <a:effectLst/>
                <a:latin typeface="+mn-lt"/>
                <a:ea typeface="+mn-ea"/>
                <a:cs typeface="+mn-cs"/>
              </a:rPr>
              <a:t> velge, så er det utdanningsprogram de mener. Du skal i utgangspunktet velge ett utdanningsprogram som du skal følge mens du går på videregående skole.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Utdanningsprogrammene er gruppert i to ulike typer:</a:t>
            </a:r>
            <a:r>
              <a:rPr lang="nb-NO" sz="1200" kern="1200" baseline="0" dirty="0">
                <a:solidFill>
                  <a:schemeClr val="tx1"/>
                </a:solidFill>
                <a:effectLst/>
                <a:latin typeface="+mn-lt"/>
                <a:ea typeface="+mn-ea"/>
                <a:cs typeface="+mn-cs"/>
              </a:rPr>
              <a:t> s</a:t>
            </a:r>
            <a:r>
              <a:rPr lang="nb-NO" sz="1200" kern="1200" dirty="0">
                <a:solidFill>
                  <a:schemeClr val="tx1"/>
                </a:solidFill>
                <a:effectLst/>
                <a:latin typeface="+mn-lt"/>
                <a:ea typeface="+mn-ea"/>
                <a:cs typeface="+mn-cs"/>
              </a:rPr>
              <a:t>tudieforberedende og yrkesforberedende. </a:t>
            </a:r>
          </a:p>
          <a:p>
            <a:endParaRPr lang="nb-NO" dirty="0"/>
          </a:p>
        </p:txBody>
      </p:sp>
      <p:sp>
        <p:nvSpPr>
          <p:cNvPr id="4" name="Plassholder for lysbildenummer 3"/>
          <p:cNvSpPr>
            <a:spLocks noGrp="1"/>
          </p:cNvSpPr>
          <p:nvPr>
            <p:ph type="sldNum" sz="quarter" idx="10"/>
          </p:nvPr>
        </p:nvSpPr>
        <p:spPr/>
        <p:txBody>
          <a:bodyPr/>
          <a:lstStyle/>
          <a:p>
            <a:fld id="{715833DA-9985-4BA9-B822-A8BF54CA3718}" type="slidenum">
              <a:rPr lang="nb-NO" smtClean="0"/>
              <a:t>1</a:t>
            </a:fld>
            <a:endParaRPr lang="nb-NO"/>
          </a:p>
        </p:txBody>
      </p:sp>
    </p:spTree>
    <p:extLst>
      <p:ext uri="{BB962C8B-B14F-4D97-AF65-F5344CB8AC3E}">
        <p14:creationId xmlns:p14="http://schemas.microsoft.com/office/powerpoint/2010/main" val="2466658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effectLst/>
              </a:rPr>
              <a:t>Du som velger informasjonsteknologi og medieproduksjon </a:t>
            </a:r>
            <a:r>
              <a:rPr lang="nb-NO" dirty="0"/>
              <a:t>bør være kreativ og like digital teknisk problemløsning og digitale visuelle uttrykksmåter. Du vil lære hvordan teknologi benyttes for å kommunisere med en målgruppe, gjennom å skape budskap/interaksjon bestående av tekst, bilde, lyd og bevegelse, og/eller gjennom utvikling av programmer/digitale verktøy. Du bør kunne jobbe både selvstendig og i team. Utdanningen danner et grunnlag for arbeid med IT-utvikling, IT-drift, mediedesign, medieproduksjon eller medieteknikk.</a:t>
            </a:r>
            <a:r>
              <a:rPr lang="nb-NO" dirty="0">
                <a:latin typeface="Sketch Block" pitchFamily="2" charset="0"/>
              </a:rPr>
              <a:t> </a:t>
            </a:r>
            <a:r>
              <a:rPr lang="nb-NO" sz="1200" kern="1200" dirty="0">
                <a:solidFill>
                  <a:schemeClr val="tx1"/>
                </a:solidFill>
                <a:effectLst/>
                <a:latin typeface="+mn-lt"/>
                <a:ea typeface="+mn-ea"/>
                <a:cs typeface="+mn-cs"/>
              </a:rPr>
              <a:t>Klikk på Utforsk IM-lenken på lysbildet for å finne ut mer om utdanningsprogrammet.</a:t>
            </a:r>
            <a:endParaRPr lang="nb-NO" dirty="0">
              <a:latin typeface="Sketch Block" pitchFamily="2" charset="0"/>
            </a:endParaRPr>
          </a:p>
          <a:p>
            <a:endParaRPr lang="nb-NO" dirty="0"/>
          </a:p>
        </p:txBody>
      </p:sp>
      <p:sp>
        <p:nvSpPr>
          <p:cNvPr id="4" name="Plassholder for lysbildenummer 3"/>
          <p:cNvSpPr>
            <a:spLocks noGrp="1"/>
          </p:cNvSpPr>
          <p:nvPr>
            <p:ph type="sldNum" sz="quarter" idx="10"/>
          </p:nvPr>
        </p:nvSpPr>
        <p:spPr/>
        <p:txBody>
          <a:bodyPr/>
          <a:lstStyle/>
          <a:p>
            <a:fld id="{715833DA-9985-4BA9-B822-A8BF54CA3718}" type="slidenum">
              <a:rPr lang="nb-NO" smtClean="0"/>
              <a:t>10</a:t>
            </a:fld>
            <a:endParaRPr lang="nb-NO"/>
          </a:p>
        </p:txBody>
      </p:sp>
    </p:spTree>
    <p:extLst>
      <p:ext uri="{BB962C8B-B14F-4D97-AF65-F5344CB8AC3E}">
        <p14:creationId xmlns:p14="http://schemas.microsoft.com/office/powerpoint/2010/main" val="2237137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0" dirty="0">
                <a:solidFill>
                  <a:srgbClr val="9C2828"/>
                </a:solidFill>
                <a:latin typeface="Sketch Block" pitchFamily="2" charset="0"/>
              </a:rPr>
              <a:t>Elektro og datateknologi</a:t>
            </a:r>
            <a:r>
              <a:rPr lang="nb-NO" sz="1200" kern="1200" dirty="0">
                <a:solidFill>
                  <a:schemeClr val="tx1"/>
                </a:solidFill>
                <a:effectLst/>
                <a:latin typeface="+mn-lt"/>
                <a:ea typeface="+mn-ea"/>
                <a:cs typeface="+mn-cs"/>
              </a:rPr>
              <a:t> krever fingerferdighet og evne til nøyaktig og systematisk arbeid. Interesse for teknologi er en viktig forutsetning.</a:t>
            </a:r>
            <a:r>
              <a:rPr lang="nb-NO" sz="1200" kern="1200" baseline="0" dirty="0">
                <a:solidFill>
                  <a:schemeClr val="tx1"/>
                </a:solidFill>
                <a:effectLst/>
                <a:latin typeface="+mn-lt"/>
                <a:ea typeface="+mn-ea"/>
                <a:cs typeface="+mn-cs"/>
              </a:rPr>
              <a:t> Eksempler på yrker er e</a:t>
            </a:r>
            <a:r>
              <a:rPr lang="nb-NO" dirty="0">
                <a:latin typeface="Sketch Block" pitchFamily="2" charset="0"/>
              </a:rPr>
              <a:t>lektriker, dataelektroniker, energimontør</a:t>
            </a:r>
            <a:r>
              <a:rPr lang="nb-NO">
                <a:latin typeface="Sketch Block" pitchFamily="2" charset="0"/>
              </a:rPr>
              <a:t>, droneoperatør</a:t>
            </a:r>
            <a:r>
              <a:rPr lang="nb-NO" baseline="0">
                <a:latin typeface="Sketch Block" pitchFamily="2" charset="0"/>
              </a:rPr>
              <a:t> </a:t>
            </a:r>
            <a:r>
              <a:rPr lang="nb-NO" baseline="0" dirty="0">
                <a:latin typeface="Sketch Block" pitchFamily="2" charset="0"/>
              </a:rPr>
              <a:t>og automatiker. </a:t>
            </a:r>
            <a:r>
              <a:rPr lang="nb-NO" sz="1200" kern="1200" dirty="0">
                <a:solidFill>
                  <a:schemeClr val="tx1"/>
                </a:solidFill>
                <a:effectLst/>
                <a:latin typeface="+mn-lt"/>
                <a:ea typeface="+mn-ea"/>
                <a:cs typeface="+mn-cs"/>
              </a:rPr>
              <a:t>Klikk på Utforsk EL-lenken på lysbildet for å finne ut mer om utdanningsprogrammet.</a:t>
            </a:r>
            <a:endParaRPr lang="nb-NO" dirty="0"/>
          </a:p>
        </p:txBody>
      </p:sp>
      <p:sp>
        <p:nvSpPr>
          <p:cNvPr id="4" name="Plassholder for lysbildenummer 3"/>
          <p:cNvSpPr>
            <a:spLocks noGrp="1"/>
          </p:cNvSpPr>
          <p:nvPr>
            <p:ph type="sldNum" sz="quarter" idx="10"/>
          </p:nvPr>
        </p:nvSpPr>
        <p:spPr/>
        <p:txBody>
          <a:bodyPr/>
          <a:lstStyle/>
          <a:p>
            <a:fld id="{715833DA-9985-4BA9-B822-A8BF54CA3718}" type="slidenum">
              <a:rPr lang="nb-NO" smtClean="0"/>
              <a:t>11</a:t>
            </a:fld>
            <a:endParaRPr lang="nb-NO"/>
          </a:p>
        </p:txBody>
      </p:sp>
    </p:spTree>
    <p:extLst>
      <p:ext uri="{BB962C8B-B14F-4D97-AF65-F5344CB8AC3E}">
        <p14:creationId xmlns:p14="http://schemas.microsoft.com/office/powerpoint/2010/main" val="2466658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47813" y="549275"/>
            <a:ext cx="5832475" cy="4373563"/>
          </a:xfrm>
        </p:spPr>
      </p:sp>
      <p:sp>
        <p:nvSpPr>
          <p:cNvPr id="3" name="Plassholder for notater 2"/>
          <p:cNvSpPr>
            <a:spLocks noGrp="1"/>
          </p:cNvSpPr>
          <p:nvPr>
            <p:ph type="body" idx="1"/>
          </p:nvPr>
        </p:nvSpPr>
        <p:spPr>
          <a:xfrm>
            <a:off x="899592" y="4941168"/>
            <a:ext cx="7315200" cy="1251570"/>
          </a:xfrm>
        </p:spPr>
        <p:txBody>
          <a:bodyPr/>
          <a:lstStyle/>
          <a:p>
            <a:r>
              <a:rPr lang="nb-NO" dirty="0">
                <a:effectLst/>
              </a:rPr>
              <a:t>Skal du velge bygg- og anleggsteknikk bør du ha praktisk sans, være nøyaktig og ha godt håndlag (flink med hendene). Du bør være selvstendig, men også kunne arbeide i team, siden mange bygge- og anleggsprosjekter krever nært samarbeid mellom forskjellige yrkesgrupper. Eksempler på yrker er snekker, maler, murer, rørlegger og anleggsmaskinfører. </a:t>
            </a:r>
            <a:r>
              <a:rPr lang="nb-NO" sz="1200" kern="1200" dirty="0">
                <a:solidFill>
                  <a:schemeClr val="tx1"/>
                </a:solidFill>
                <a:effectLst/>
                <a:latin typeface="+mn-lt"/>
                <a:ea typeface="+mn-ea"/>
                <a:cs typeface="+mn-cs"/>
              </a:rPr>
              <a:t>Klikk på Utforsk BA-lenken på lysbildet for å finne ut mer om utdanningsprogrammet.</a:t>
            </a:r>
            <a:endParaRPr lang="nb-NO" dirty="0"/>
          </a:p>
        </p:txBody>
      </p:sp>
      <p:sp>
        <p:nvSpPr>
          <p:cNvPr id="4" name="Plassholder for lysbildenummer 3"/>
          <p:cNvSpPr>
            <a:spLocks noGrp="1"/>
          </p:cNvSpPr>
          <p:nvPr>
            <p:ph type="sldNum" sz="quarter" idx="10"/>
          </p:nvPr>
        </p:nvSpPr>
        <p:spPr/>
        <p:txBody>
          <a:bodyPr/>
          <a:lstStyle/>
          <a:p>
            <a:fld id="{715833DA-9985-4BA9-B822-A8BF54CA3718}" type="slidenum">
              <a:rPr lang="nb-NO" smtClean="0"/>
              <a:t>12</a:t>
            </a:fld>
            <a:endParaRPr lang="nb-NO"/>
          </a:p>
        </p:txBody>
      </p:sp>
    </p:spTree>
    <p:extLst>
      <p:ext uri="{BB962C8B-B14F-4D97-AF65-F5344CB8AC3E}">
        <p14:creationId xmlns:p14="http://schemas.microsoft.com/office/powerpoint/2010/main" val="2466658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effectLst/>
              </a:rPr>
              <a:t>På restaurant- og matfag bør du være</a:t>
            </a:r>
            <a:r>
              <a:rPr lang="nb-NO" baseline="0" dirty="0">
                <a:effectLst/>
              </a:rPr>
              <a:t> flink med hendene</a:t>
            </a:r>
            <a:r>
              <a:rPr lang="nb-NO" dirty="0">
                <a:effectLst/>
              </a:rPr>
              <a:t>, kreativ, nøyaktig og renslig. I mange av de aktuelle yrkene vil du ha direkte kontakt med kunder.</a:t>
            </a:r>
            <a:r>
              <a:rPr lang="nb-NO" baseline="0" dirty="0">
                <a:effectLst/>
              </a:rPr>
              <a:t> Da</a:t>
            </a:r>
            <a:r>
              <a:rPr lang="nb-NO" dirty="0">
                <a:effectLst/>
              </a:rPr>
              <a:t> er det også viktig at du kan være serviceinnstilt og vennlig. Yrkeseksempler er kokk, servitør, baker,</a:t>
            </a:r>
            <a:r>
              <a:rPr lang="nb-NO" baseline="0" dirty="0">
                <a:effectLst/>
              </a:rPr>
              <a:t> </a:t>
            </a:r>
            <a:r>
              <a:rPr lang="nb-NO" dirty="0">
                <a:effectLst/>
              </a:rPr>
              <a:t>sjømathandler og slakter. </a:t>
            </a:r>
            <a:r>
              <a:rPr lang="nb-NO" sz="1200" kern="1200" dirty="0">
                <a:solidFill>
                  <a:schemeClr val="tx1"/>
                </a:solidFill>
                <a:effectLst/>
                <a:latin typeface="+mn-lt"/>
                <a:ea typeface="+mn-ea"/>
                <a:cs typeface="+mn-cs"/>
              </a:rPr>
              <a:t>Klikk på Utforsk RM-lenken på lysbildet for å finne ut mer om utdanningsprogrammet.</a:t>
            </a:r>
            <a:endParaRPr lang="nb-NO" dirty="0"/>
          </a:p>
        </p:txBody>
      </p:sp>
      <p:sp>
        <p:nvSpPr>
          <p:cNvPr id="4" name="Plassholder for lysbildenummer 3"/>
          <p:cNvSpPr>
            <a:spLocks noGrp="1"/>
          </p:cNvSpPr>
          <p:nvPr>
            <p:ph type="sldNum" sz="quarter" idx="10"/>
          </p:nvPr>
        </p:nvSpPr>
        <p:spPr/>
        <p:txBody>
          <a:bodyPr/>
          <a:lstStyle/>
          <a:p>
            <a:fld id="{715833DA-9985-4BA9-B822-A8BF54CA3718}" type="slidenum">
              <a:rPr lang="nb-NO" smtClean="0"/>
              <a:t>13</a:t>
            </a:fld>
            <a:endParaRPr lang="nb-NO"/>
          </a:p>
        </p:txBody>
      </p:sp>
    </p:spTree>
    <p:extLst>
      <p:ext uri="{BB962C8B-B14F-4D97-AF65-F5344CB8AC3E}">
        <p14:creationId xmlns:p14="http://schemas.microsoft.com/office/powerpoint/2010/main" val="2466658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effectLst/>
              </a:rPr>
              <a:t>Hvis man</a:t>
            </a:r>
            <a:r>
              <a:rPr lang="nb-NO" baseline="0" dirty="0">
                <a:effectLst/>
              </a:rPr>
              <a:t> skal</a:t>
            </a:r>
            <a:r>
              <a:rPr lang="nb-NO" dirty="0">
                <a:effectLst/>
              </a:rPr>
              <a:t> velge helse- og oppvekstfag må man bry seg om og kunne ta hensyn til andre mennesker. Du bør være flink til å snakke og samhandle for å kunne arbeide med mennesker i alle livssituasjoner. I flere yrker kreves det politiattest. Eksempler på yrker er hudpleier,</a:t>
            </a:r>
            <a:r>
              <a:rPr lang="nb-NO" baseline="0" dirty="0">
                <a:effectLst/>
              </a:rPr>
              <a:t> helsefagarbeider, ambulansearbeider, fotterapeut og barne- og ungdomsarbeider. </a:t>
            </a:r>
            <a:r>
              <a:rPr lang="nb-NO" sz="1200" kern="1200" dirty="0">
                <a:solidFill>
                  <a:schemeClr val="tx1"/>
                </a:solidFill>
                <a:effectLst/>
                <a:latin typeface="+mn-lt"/>
                <a:ea typeface="+mn-ea"/>
                <a:cs typeface="+mn-cs"/>
              </a:rPr>
              <a:t>Klikk på Utforsk HO-lenken på lysbildet for å finne ut mer om utdanningsprogrammet.</a:t>
            </a:r>
            <a:endParaRPr lang="nb-NO" dirty="0"/>
          </a:p>
        </p:txBody>
      </p:sp>
      <p:sp>
        <p:nvSpPr>
          <p:cNvPr id="4" name="Plassholder for lysbildenummer 3"/>
          <p:cNvSpPr>
            <a:spLocks noGrp="1"/>
          </p:cNvSpPr>
          <p:nvPr>
            <p:ph type="sldNum" sz="quarter" idx="10"/>
          </p:nvPr>
        </p:nvSpPr>
        <p:spPr/>
        <p:txBody>
          <a:bodyPr/>
          <a:lstStyle/>
          <a:p>
            <a:fld id="{715833DA-9985-4BA9-B822-A8BF54CA3718}" type="slidenum">
              <a:rPr lang="nb-NO" smtClean="0"/>
              <a:t>14</a:t>
            </a:fld>
            <a:endParaRPr lang="nb-NO"/>
          </a:p>
        </p:txBody>
      </p:sp>
    </p:spTree>
    <p:extLst>
      <p:ext uri="{BB962C8B-B14F-4D97-AF65-F5344CB8AC3E}">
        <p14:creationId xmlns:p14="http://schemas.microsoft.com/office/powerpoint/2010/main" val="2466658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Du som </a:t>
            </a:r>
            <a:r>
              <a:rPr lang="nb-NO"/>
              <a:t>velger h</a:t>
            </a:r>
            <a:r>
              <a:rPr lang="nb-NO" sz="1200" kern="1200">
                <a:solidFill>
                  <a:schemeClr val="tx1"/>
                </a:solidFill>
                <a:effectLst/>
                <a:latin typeface="+mn-lt"/>
                <a:ea typeface="+mn-ea"/>
                <a:cs typeface="+mn-cs"/>
              </a:rPr>
              <a:t>åndverk, design og produktutvikling</a:t>
            </a:r>
            <a:r>
              <a:rPr lang="nb-NO"/>
              <a:t> </a:t>
            </a:r>
            <a:r>
              <a:rPr lang="nb-NO" dirty="0"/>
              <a:t>bør være kreativ, ha estetisk sans og være interessert i å forme og lage gjenstander. I tillegg bør du være nøyaktig og utholdende, og kunne arbeide selvstendig.</a:t>
            </a:r>
            <a:r>
              <a:rPr lang="nb-NO" baseline="0" dirty="0">
                <a:effectLst/>
              </a:rPr>
              <a:t> Eksempel på yrker er båtbygger, glasshåndverker, keramiker, kjole- og draktsyer, møbelsnekker og urmaker. </a:t>
            </a:r>
            <a:r>
              <a:rPr lang="nb-NO" sz="1200" kern="1200" dirty="0">
                <a:solidFill>
                  <a:schemeClr val="tx1"/>
                </a:solidFill>
                <a:effectLst/>
                <a:latin typeface="+mn-lt"/>
                <a:ea typeface="+mn-ea"/>
                <a:cs typeface="+mn-cs"/>
              </a:rPr>
              <a:t>Klikk på Utforsk DT-lenken på lysbildet for å finne ut mer om utdanningsprogrammet.</a:t>
            </a:r>
            <a:endParaRPr lang="nb-NO" dirty="0"/>
          </a:p>
        </p:txBody>
      </p:sp>
      <p:sp>
        <p:nvSpPr>
          <p:cNvPr id="4" name="Plassholder for lysbildenummer 3"/>
          <p:cNvSpPr>
            <a:spLocks noGrp="1"/>
          </p:cNvSpPr>
          <p:nvPr>
            <p:ph type="sldNum" sz="quarter" idx="10"/>
          </p:nvPr>
        </p:nvSpPr>
        <p:spPr/>
        <p:txBody>
          <a:bodyPr/>
          <a:lstStyle/>
          <a:p>
            <a:fld id="{715833DA-9985-4BA9-B822-A8BF54CA3718}" type="slidenum">
              <a:rPr lang="nb-NO" smtClean="0"/>
              <a:t>15</a:t>
            </a:fld>
            <a:endParaRPr lang="nb-NO"/>
          </a:p>
        </p:txBody>
      </p:sp>
    </p:spTree>
    <p:extLst>
      <p:ext uri="{BB962C8B-B14F-4D97-AF65-F5344CB8AC3E}">
        <p14:creationId xmlns:p14="http://schemas.microsoft.com/office/powerpoint/2010/main" val="3368296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Du som velger f</a:t>
            </a:r>
            <a:r>
              <a:rPr lang="nb-NO" sz="1200" kern="1200" dirty="0">
                <a:solidFill>
                  <a:schemeClr val="tx1"/>
                </a:solidFill>
                <a:effectLst/>
                <a:latin typeface="+mn-lt"/>
                <a:ea typeface="+mn-ea"/>
                <a:cs typeface="+mn-cs"/>
              </a:rPr>
              <a:t>risør, blomster, interiør og eksponeringsdesign</a:t>
            </a:r>
            <a:r>
              <a:rPr lang="nb-NO" dirty="0"/>
              <a:t> bør være kreativ, ha estetisk sans og være interessert i visuelle uttrykksformer. I tillegg bør du være nøyaktig og utholdende, sosial og omgjengelig.</a:t>
            </a:r>
            <a:r>
              <a:rPr lang="nb-NO" baseline="0" dirty="0">
                <a:effectLst/>
              </a:rPr>
              <a:t> Eksempel på yrker er frisør, blomsterdekoratør, interiørkonsulent, </a:t>
            </a:r>
            <a:r>
              <a:rPr lang="nb-NO" baseline="0" dirty="0" err="1">
                <a:effectLst/>
              </a:rPr>
              <a:t>maskør</a:t>
            </a:r>
            <a:r>
              <a:rPr lang="nb-NO" baseline="0" dirty="0">
                <a:effectLst/>
              </a:rPr>
              <a:t>- og parykkmaker, profileringsdesigner og utstillingsdesigner. </a:t>
            </a:r>
            <a:r>
              <a:rPr lang="nb-NO" sz="1200" kern="1200" dirty="0">
                <a:solidFill>
                  <a:schemeClr val="tx1"/>
                </a:solidFill>
                <a:effectLst/>
                <a:latin typeface="+mn-lt"/>
                <a:ea typeface="+mn-ea"/>
                <a:cs typeface="+mn-cs"/>
              </a:rPr>
              <a:t>Klikk på Utforsk FB-lenken på lysbildet for å finne ut mer om utdanningsprogrammet.</a:t>
            </a:r>
            <a:endParaRPr lang="nb-NO" dirty="0"/>
          </a:p>
        </p:txBody>
      </p:sp>
      <p:sp>
        <p:nvSpPr>
          <p:cNvPr id="4" name="Plassholder for lysbildenummer 3"/>
          <p:cNvSpPr>
            <a:spLocks noGrp="1"/>
          </p:cNvSpPr>
          <p:nvPr>
            <p:ph type="sldNum" sz="quarter" idx="10"/>
          </p:nvPr>
        </p:nvSpPr>
        <p:spPr/>
        <p:txBody>
          <a:bodyPr/>
          <a:lstStyle/>
          <a:p>
            <a:fld id="{715833DA-9985-4BA9-B822-A8BF54CA3718}" type="slidenum">
              <a:rPr lang="nb-NO" smtClean="0"/>
              <a:t>16</a:t>
            </a:fld>
            <a:endParaRPr lang="nb-NO"/>
          </a:p>
        </p:txBody>
      </p:sp>
    </p:spTree>
    <p:extLst>
      <p:ext uri="{BB962C8B-B14F-4D97-AF65-F5344CB8AC3E}">
        <p14:creationId xmlns:p14="http://schemas.microsoft.com/office/powerpoint/2010/main" val="2466658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Velger du salg, service og reiseliv vil du</a:t>
            </a:r>
            <a:r>
              <a:rPr lang="nb-NO" dirty="0"/>
              <a:t> senere være bedriftens ansikt utad. Du bør derfor være høflig, utadvendt og serviceinnstilt, og du må like å ha med andre mennesker å gjøre. Du må også kunne vise respekt for ulike kulturer, tradisjoner og etiske normer. I tillegg bør du være ryddig, organisert og strukturert. </a:t>
            </a:r>
            <a:r>
              <a:rPr lang="nb-NO" dirty="0">
                <a:effectLst/>
              </a:rPr>
              <a:t>Eksempler på yrker er r</a:t>
            </a:r>
            <a:r>
              <a:rPr lang="nb-NO" dirty="0">
                <a:latin typeface="Sketch Block" pitchFamily="2" charset="0"/>
              </a:rPr>
              <a:t>esepsjonist, selger, vekter og reiselivsmedarbeider. </a:t>
            </a:r>
            <a:r>
              <a:rPr lang="nb-NO" sz="1200" kern="1200" dirty="0">
                <a:solidFill>
                  <a:schemeClr val="tx1"/>
                </a:solidFill>
                <a:effectLst/>
                <a:latin typeface="+mn-lt"/>
                <a:ea typeface="+mn-ea"/>
                <a:cs typeface="+mn-cs"/>
              </a:rPr>
              <a:t>Klikk på Utforsk SS-lenken på lysbildet for å finne ut mer om utdanningsprogrammet.</a:t>
            </a:r>
            <a:endParaRPr lang="nb-NO" dirty="0"/>
          </a:p>
        </p:txBody>
      </p:sp>
      <p:sp>
        <p:nvSpPr>
          <p:cNvPr id="4" name="Plassholder for lysbildenummer 3"/>
          <p:cNvSpPr>
            <a:spLocks noGrp="1"/>
          </p:cNvSpPr>
          <p:nvPr>
            <p:ph type="sldNum" sz="quarter" idx="10"/>
          </p:nvPr>
        </p:nvSpPr>
        <p:spPr/>
        <p:txBody>
          <a:bodyPr/>
          <a:lstStyle/>
          <a:p>
            <a:fld id="{715833DA-9985-4BA9-B822-A8BF54CA3718}" type="slidenum">
              <a:rPr lang="nb-NO" smtClean="0"/>
              <a:t>17</a:t>
            </a:fld>
            <a:endParaRPr lang="nb-NO"/>
          </a:p>
        </p:txBody>
      </p:sp>
    </p:spTree>
    <p:extLst>
      <p:ext uri="{BB962C8B-B14F-4D97-AF65-F5344CB8AC3E}">
        <p14:creationId xmlns:p14="http://schemas.microsoft.com/office/powerpoint/2010/main" val="2466658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effectLst/>
              </a:rPr>
              <a:t>Naturbruk er et yrkesforberedende utdanningsprogram, men på noen skoler tilbys et eget studieforberedende VG3-år. Du som velger naturbruk bør være interessert i naturen, ha godt håndlag, kunne samarbeide med andre og vise omsorg for mennesker, dyr og miljø. Du bør like å arbeide ute under varierende natur- og klimaforhold.  Eksempler på yrker er hestefagarbeider, bonde, fiskeoppdretter, gartner og skogsoperatør. </a:t>
            </a:r>
            <a:r>
              <a:rPr lang="nb-NO" sz="1200" kern="1200" dirty="0">
                <a:solidFill>
                  <a:schemeClr val="tx1"/>
                </a:solidFill>
                <a:effectLst/>
                <a:latin typeface="+mn-lt"/>
                <a:ea typeface="+mn-ea"/>
                <a:cs typeface="+mn-cs"/>
              </a:rPr>
              <a:t>Klikk på Utforsk NA-lenken på lysbildet for å finne ut mer om utdanningsprogrammet.</a:t>
            </a:r>
            <a:endParaRPr lang="nb-NO" dirty="0"/>
          </a:p>
        </p:txBody>
      </p:sp>
      <p:sp>
        <p:nvSpPr>
          <p:cNvPr id="4" name="Plassholder for lysbildenummer 3"/>
          <p:cNvSpPr>
            <a:spLocks noGrp="1"/>
          </p:cNvSpPr>
          <p:nvPr>
            <p:ph type="sldNum" sz="quarter" idx="10"/>
          </p:nvPr>
        </p:nvSpPr>
        <p:spPr/>
        <p:txBody>
          <a:bodyPr/>
          <a:lstStyle/>
          <a:p>
            <a:fld id="{715833DA-9985-4BA9-B822-A8BF54CA3718}" type="slidenum">
              <a:rPr lang="nb-NO" smtClean="0"/>
              <a:t>18</a:t>
            </a:fld>
            <a:endParaRPr lang="nb-NO"/>
          </a:p>
        </p:txBody>
      </p:sp>
    </p:spTree>
    <p:extLst>
      <p:ext uri="{BB962C8B-B14F-4D97-AF65-F5344CB8AC3E}">
        <p14:creationId xmlns:p14="http://schemas.microsoft.com/office/powerpoint/2010/main" val="2466658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15833DA-9985-4BA9-B822-A8BF54CA3718}" type="slidenum">
              <a:rPr lang="nb-NO" smtClean="0"/>
              <a:t>19</a:t>
            </a:fld>
            <a:endParaRPr lang="nb-NO"/>
          </a:p>
        </p:txBody>
      </p:sp>
    </p:spTree>
    <p:extLst>
      <p:ext uri="{BB962C8B-B14F-4D97-AF65-F5344CB8AC3E}">
        <p14:creationId xmlns:p14="http://schemas.microsoft.com/office/powerpoint/2010/main" val="3908498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 studieforberedende utdanningsprogrammene velger du hvis du har tenkt å studere på høyskole eller universitet. Hvis du ønsker deg en jobb som krever mye teoretiske kunnskaper, som for eksempel lege,</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lærer, ingeniør eller advokat, må du studere på universitet eller høyskole etter videregående skole. Da trenger du studiekompetansen som du får ved å følge et studieforberedende</a:t>
            </a:r>
            <a:r>
              <a:rPr lang="nb-NO" sz="1200" kern="1200" baseline="0" dirty="0">
                <a:solidFill>
                  <a:schemeClr val="tx1"/>
                </a:solidFill>
                <a:effectLst/>
                <a:latin typeface="+mn-lt"/>
                <a:ea typeface="+mn-ea"/>
                <a:cs typeface="+mn-cs"/>
              </a:rPr>
              <a:t> utdanningsprogram.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715833DA-9985-4BA9-B822-A8BF54CA3718}" type="slidenum">
              <a:rPr lang="nb-NO" smtClean="0"/>
              <a:t>2</a:t>
            </a:fld>
            <a:endParaRPr lang="nb-NO"/>
          </a:p>
        </p:txBody>
      </p:sp>
    </p:spTree>
    <p:extLst>
      <p:ext uri="{BB962C8B-B14F-4D97-AF65-F5344CB8AC3E}">
        <p14:creationId xmlns:p14="http://schemas.microsoft.com/office/powerpoint/2010/main" val="2466658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 yrkesforberedende utdanningsprogrammene leder fram mot yrker som ikke krever høyskole- eller universitetsutdannelse. Dette er yrker som er mer praktisk rettet, der du i større grad jobber med kroppen og hendene enn med teoretiske problemstillinger. Går du på et yrkesforberedende utdanningsprogram er du klar til å begynne å jobbe etter videregående skole. Da går du vanligvis to år på skole, og så jobber du som lærling i en bedrift i to år etter det. Å jobbe som lærling vil si at du jobber i en bedrift der de gir deg videre opplæring innenfor det fagområdet du lærte om på skolen. Som lærling tjene du litt penger, og etter to år i lære er du ferdig utdannet og kan begynne i</a:t>
            </a:r>
            <a:r>
              <a:rPr lang="nb-NO" sz="1200" kern="1200" baseline="0" dirty="0">
                <a:solidFill>
                  <a:schemeClr val="tx1"/>
                </a:solidFill>
                <a:effectLst/>
                <a:latin typeface="+mn-lt"/>
                <a:ea typeface="+mn-ea"/>
                <a:cs typeface="+mn-cs"/>
              </a:rPr>
              <a:t> en ordinær jobb.</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a:solidFill>
                  <a:schemeClr val="tx1"/>
                </a:solidFill>
                <a:effectLst/>
                <a:latin typeface="+mn-lt"/>
                <a:ea typeface="+mn-ea"/>
                <a:cs typeface="+mn-cs"/>
              </a:rPr>
              <a:t>Det er mulig å få studiekompetanse, altså grunnlag for å studere på høyskole eller universitet, selv om du velger et yrkesforberedende utdanningsprogram. I så fall må du ta et påbyggingsår, enten etter VG2, eller etter at du er ferdig som lærling.</a:t>
            </a:r>
            <a:endParaRPr lang="nb-NO" dirty="0"/>
          </a:p>
        </p:txBody>
      </p:sp>
      <p:sp>
        <p:nvSpPr>
          <p:cNvPr id="4" name="Plassholder for lysbildenummer 3"/>
          <p:cNvSpPr>
            <a:spLocks noGrp="1"/>
          </p:cNvSpPr>
          <p:nvPr>
            <p:ph type="sldNum" sz="quarter" idx="10"/>
          </p:nvPr>
        </p:nvSpPr>
        <p:spPr/>
        <p:txBody>
          <a:bodyPr/>
          <a:lstStyle/>
          <a:p>
            <a:fld id="{715833DA-9985-4BA9-B822-A8BF54CA3718}" type="slidenum">
              <a:rPr lang="nb-NO" smtClean="0"/>
              <a:t>3</a:t>
            </a:fld>
            <a:endParaRPr lang="nb-NO"/>
          </a:p>
        </p:txBody>
      </p:sp>
    </p:spTree>
    <p:extLst>
      <p:ext uri="{BB962C8B-B14F-4D97-AF65-F5344CB8AC3E}">
        <p14:creationId xmlns:p14="http://schemas.microsoft.com/office/powerpoint/2010/main" val="246665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5 av de 15 utdanningsprogrammene er studieforberedende. Det er Studiespesialisering</a:t>
            </a:r>
            <a:r>
              <a:rPr lang="nb-NO" baseline="0" dirty="0"/>
              <a:t> – Kunst, design og arkitektur – </a:t>
            </a:r>
            <a:r>
              <a:rPr lang="nb-NO" dirty="0"/>
              <a:t>Idrettsfag</a:t>
            </a:r>
            <a:r>
              <a:rPr lang="nb-NO" baseline="0" dirty="0"/>
              <a:t> – Medier og kommunikasjon – Musikk, dans og drama.</a:t>
            </a:r>
          </a:p>
          <a:p>
            <a:endParaRPr lang="nb-NO" baseline="0" dirty="0"/>
          </a:p>
          <a:p>
            <a:r>
              <a:rPr lang="nb-NO" sz="1200" kern="1200" dirty="0">
                <a:solidFill>
                  <a:schemeClr val="tx1"/>
                </a:solidFill>
                <a:effectLst/>
                <a:latin typeface="+mn-lt"/>
                <a:ea typeface="+mn-ea"/>
                <a:cs typeface="+mn-cs"/>
              </a:rPr>
              <a:t>Studiespesialisering er for deg som vil fordype deg i de teoretiske skolefagene. Klikk på Utforsk ST-lenken på lysbildet for å finne</a:t>
            </a:r>
            <a:r>
              <a:rPr lang="nb-NO" sz="1200" kern="1200" baseline="0" dirty="0">
                <a:solidFill>
                  <a:schemeClr val="tx1"/>
                </a:solidFill>
                <a:effectLst/>
                <a:latin typeface="+mn-lt"/>
                <a:ea typeface="+mn-ea"/>
                <a:cs typeface="+mn-cs"/>
              </a:rPr>
              <a:t> ut mer om utdanningsprogrammet.</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715833DA-9985-4BA9-B822-A8BF54CA3718}" type="slidenum">
              <a:rPr lang="nb-NO" smtClean="0"/>
              <a:t>4</a:t>
            </a:fld>
            <a:endParaRPr lang="nb-NO"/>
          </a:p>
        </p:txBody>
      </p:sp>
    </p:spTree>
    <p:extLst>
      <p:ext uri="{BB962C8B-B14F-4D97-AF65-F5344CB8AC3E}">
        <p14:creationId xmlns:p14="http://schemas.microsoft.com/office/powerpoint/2010/main" val="2466658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Du som velger Kunst, design og arkitektur bør ha kreative evner,</a:t>
            </a:r>
            <a:r>
              <a:rPr lang="nb-NO" sz="1200" kern="1200" baseline="0" dirty="0">
                <a:solidFill>
                  <a:schemeClr val="tx1"/>
                </a:solidFill>
                <a:effectLst/>
                <a:latin typeface="+mn-lt"/>
                <a:ea typeface="+mn-ea"/>
                <a:cs typeface="+mn-cs"/>
              </a:rPr>
              <a:t> estetiske interesser og like design, tegning, form og farge. Det er også en fordel om du har interesse for kunst, kultur og by-/stedsutvikling. </a:t>
            </a:r>
            <a:r>
              <a:rPr lang="nb-NO" sz="1200" kern="1200" dirty="0">
                <a:solidFill>
                  <a:schemeClr val="tx1"/>
                </a:solidFill>
                <a:effectLst/>
                <a:latin typeface="+mn-lt"/>
                <a:ea typeface="+mn-ea"/>
                <a:cs typeface="+mn-cs"/>
              </a:rPr>
              <a:t>Klikk på Utforsk KD-lenken på lysbildet for å finne</a:t>
            </a:r>
            <a:r>
              <a:rPr lang="nb-NO" sz="1200" kern="1200" baseline="0" dirty="0">
                <a:solidFill>
                  <a:schemeClr val="tx1"/>
                </a:solidFill>
                <a:effectLst/>
                <a:latin typeface="+mn-lt"/>
                <a:ea typeface="+mn-ea"/>
                <a:cs typeface="+mn-cs"/>
              </a:rPr>
              <a:t> ut mer om utdanningsprogrammet.</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715833DA-9985-4BA9-B822-A8BF54CA3718}" type="slidenum">
              <a:rPr lang="nb-NO" smtClean="0"/>
              <a:t>5</a:t>
            </a:fld>
            <a:endParaRPr lang="nb-NO"/>
          </a:p>
        </p:txBody>
      </p:sp>
    </p:spTree>
    <p:extLst>
      <p:ext uri="{BB962C8B-B14F-4D97-AF65-F5344CB8AC3E}">
        <p14:creationId xmlns:p14="http://schemas.microsoft.com/office/powerpoint/2010/main" val="2466658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Idrettsfag</a:t>
            </a:r>
            <a:r>
              <a:rPr lang="nb-NO" sz="1200" kern="1200" baseline="0" dirty="0">
                <a:solidFill>
                  <a:schemeClr val="tx1"/>
                </a:solidFill>
                <a:effectLst/>
                <a:latin typeface="+mn-lt"/>
                <a:ea typeface="+mn-ea"/>
                <a:cs typeface="+mn-cs"/>
              </a:rPr>
              <a:t> er</a:t>
            </a:r>
            <a:r>
              <a:rPr lang="nb-NO" sz="1200" kern="1200" dirty="0">
                <a:solidFill>
                  <a:schemeClr val="tx1"/>
                </a:solidFill>
                <a:effectLst/>
                <a:latin typeface="+mn-lt"/>
                <a:ea typeface="+mn-ea"/>
                <a:cs typeface="+mn-cs"/>
              </a:rPr>
              <a:t> for deg som vil jobbe med de teoretiske fagene og i tillegg har interesse for trening og helse. Klikk på Utforsk ID-lenken på lysbildet for å finne</a:t>
            </a:r>
            <a:r>
              <a:rPr lang="nb-NO" sz="1200" kern="1200" baseline="0" dirty="0">
                <a:solidFill>
                  <a:schemeClr val="tx1"/>
                </a:solidFill>
                <a:effectLst/>
                <a:latin typeface="+mn-lt"/>
                <a:ea typeface="+mn-ea"/>
                <a:cs typeface="+mn-cs"/>
              </a:rPr>
              <a:t> ut mer om utdanningsprogrammet.</a:t>
            </a:r>
            <a:br>
              <a:rPr lang="nb-NO" sz="1200" kern="1200" dirty="0">
                <a:solidFill>
                  <a:schemeClr val="tx1"/>
                </a:solidFill>
                <a:effectLst/>
                <a:latin typeface="+mn-lt"/>
                <a:ea typeface="+mn-ea"/>
                <a:cs typeface="+mn-cs"/>
              </a:rPr>
            </a:br>
            <a:br>
              <a:rPr lang="nb-NO" sz="1200" kern="1200" dirty="0">
                <a:solidFill>
                  <a:schemeClr val="tx1"/>
                </a:solidFill>
                <a:effectLst/>
                <a:latin typeface="+mn-lt"/>
                <a:ea typeface="+mn-ea"/>
                <a:cs typeface="+mn-cs"/>
              </a:rPr>
            </a:br>
            <a:endParaRPr lang="nb-NO" dirty="0"/>
          </a:p>
        </p:txBody>
      </p:sp>
      <p:sp>
        <p:nvSpPr>
          <p:cNvPr id="4" name="Plassholder for lysbildenummer 3"/>
          <p:cNvSpPr>
            <a:spLocks noGrp="1"/>
          </p:cNvSpPr>
          <p:nvPr>
            <p:ph type="sldNum" sz="quarter" idx="10"/>
          </p:nvPr>
        </p:nvSpPr>
        <p:spPr/>
        <p:txBody>
          <a:bodyPr/>
          <a:lstStyle/>
          <a:p>
            <a:fld id="{715833DA-9985-4BA9-B822-A8BF54CA3718}" type="slidenum">
              <a:rPr lang="nb-NO" smtClean="0"/>
              <a:t>6</a:t>
            </a:fld>
            <a:endParaRPr lang="nb-NO"/>
          </a:p>
        </p:txBody>
      </p:sp>
    </p:spTree>
    <p:extLst>
      <p:ext uri="{BB962C8B-B14F-4D97-AF65-F5344CB8AC3E}">
        <p14:creationId xmlns:p14="http://schemas.microsoft.com/office/powerpoint/2010/main" val="2466658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effectLst/>
              </a:rPr>
              <a:t>Du som velger medier og kommunikasjon bør ha kreative evner og kunne kommunisere med andre, både skriftlig og muntlig. I tillegg bør du ha godt fargesyn og være interessert i IKT og digital teknologi. Gode samarbeidsevner, fleksibilitet, evne til kritisk tenkning og analyse er også viktig. </a:t>
            </a:r>
            <a:r>
              <a:rPr lang="nb-NO" sz="1200" kern="1200" dirty="0">
                <a:solidFill>
                  <a:schemeClr val="tx1"/>
                </a:solidFill>
                <a:effectLst/>
                <a:latin typeface="+mn-lt"/>
                <a:ea typeface="+mn-ea"/>
                <a:cs typeface="+mn-cs"/>
              </a:rPr>
              <a:t>Klikk på Utforsk ME-lenken på lysbildet for å finne ut mer om utdanningsprogrammet.</a:t>
            </a:r>
            <a:endParaRPr lang="nb-NO" dirty="0">
              <a:latin typeface="Sketch Block" pitchFamily="2" charset="0"/>
            </a:endParaRPr>
          </a:p>
          <a:p>
            <a:endParaRPr lang="nb-NO" dirty="0"/>
          </a:p>
        </p:txBody>
      </p:sp>
      <p:sp>
        <p:nvSpPr>
          <p:cNvPr id="4" name="Plassholder for lysbildenummer 3"/>
          <p:cNvSpPr>
            <a:spLocks noGrp="1"/>
          </p:cNvSpPr>
          <p:nvPr>
            <p:ph type="sldNum" sz="quarter" idx="10"/>
          </p:nvPr>
        </p:nvSpPr>
        <p:spPr/>
        <p:txBody>
          <a:bodyPr/>
          <a:lstStyle/>
          <a:p>
            <a:fld id="{715833DA-9985-4BA9-B822-A8BF54CA3718}" type="slidenum">
              <a:rPr lang="nb-NO" smtClean="0"/>
              <a:t>7</a:t>
            </a:fld>
            <a:endParaRPr lang="nb-NO"/>
          </a:p>
        </p:txBody>
      </p:sp>
    </p:spTree>
    <p:extLst>
      <p:ext uri="{BB962C8B-B14F-4D97-AF65-F5344CB8AC3E}">
        <p14:creationId xmlns:p14="http://schemas.microsoft.com/office/powerpoint/2010/main" val="2466658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Musikk, dans og drama</a:t>
            </a:r>
            <a:r>
              <a:rPr lang="nb-NO" sz="1200" kern="1200" baseline="0" dirty="0">
                <a:solidFill>
                  <a:schemeClr val="tx1"/>
                </a:solidFill>
                <a:effectLst/>
                <a:latin typeface="+mn-lt"/>
                <a:ea typeface="+mn-ea"/>
                <a:cs typeface="+mn-cs"/>
              </a:rPr>
              <a:t> egner seg for de</a:t>
            </a:r>
            <a:r>
              <a:rPr lang="nb-NO" sz="1200" kern="1200" dirty="0">
                <a:solidFill>
                  <a:schemeClr val="tx1"/>
                </a:solidFill>
                <a:effectLst/>
                <a:latin typeface="+mn-lt"/>
                <a:ea typeface="+mn-ea"/>
                <a:cs typeface="+mn-cs"/>
              </a:rPr>
              <a:t> som trives på scenen, men som og ønsker</a:t>
            </a:r>
            <a:r>
              <a:rPr lang="nb-NO" sz="1200" kern="1200" baseline="0" dirty="0">
                <a:solidFill>
                  <a:schemeClr val="tx1"/>
                </a:solidFill>
                <a:effectLst/>
                <a:latin typeface="+mn-lt"/>
                <a:ea typeface="+mn-ea"/>
                <a:cs typeface="+mn-cs"/>
              </a:rPr>
              <a:t> å ha fokus på de vanlige, teoretiske skolefagene for å få studiekompetanse. På VG1 har du litt av alle tre programområdene, selv om du får mest timer innenfor det du har tenkt å spesialisere deg på i VG2 og VG3. Ikke alle skoler som har dette utdanningsprogrammet tilbyr alle tre programområdene. </a:t>
            </a:r>
            <a:r>
              <a:rPr lang="nb-NO" sz="1200" kern="1200" dirty="0">
                <a:solidFill>
                  <a:schemeClr val="tx1"/>
                </a:solidFill>
                <a:effectLst/>
                <a:latin typeface="+mn-lt"/>
                <a:ea typeface="+mn-ea"/>
                <a:cs typeface="+mn-cs"/>
              </a:rPr>
              <a:t>Klikk på Utforsk MD-lenken på lysbildet for å finne ut mer om utdanningsprogrammet.</a:t>
            </a:r>
            <a:endParaRPr lang="nb-NO" dirty="0"/>
          </a:p>
        </p:txBody>
      </p:sp>
      <p:sp>
        <p:nvSpPr>
          <p:cNvPr id="4" name="Plassholder for lysbildenummer 3"/>
          <p:cNvSpPr>
            <a:spLocks noGrp="1"/>
          </p:cNvSpPr>
          <p:nvPr>
            <p:ph type="sldNum" sz="quarter" idx="10"/>
          </p:nvPr>
        </p:nvSpPr>
        <p:spPr/>
        <p:txBody>
          <a:bodyPr/>
          <a:lstStyle/>
          <a:p>
            <a:fld id="{715833DA-9985-4BA9-B822-A8BF54CA3718}" type="slidenum">
              <a:rPr lang="nb-NO" smtClean="0"/>
              <a:t>8</a:t>
            </a:fld>
            <a:endParaRPr lang="nb-NO"/>
          </a:p>
        </p:txBody>
      </p:sp>
    </p:spTree>
    <p:extLst>
      <p:ext uri="{BB962C8B-B14F-4D97-AF65-F5344CB8AC3E}">
        <p14:creationId xmlns:p14="http://schemas.microsoft.com/office/powerpoint/2010/main" val="2466658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Det er 10 yrkesforberedende utdanningsprogram.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Teknologi- og industrifag er for sånne som er flinke med hendene, og som i tillegg har interesse for teknologi. Hvis du kan tenke deg yrker som for eksempel mekaniker, sveiser, matros, brønnoperatør på en oljerigg eller sjåfør, er dette noe for deg. Klikk på Utforsk TP-lenken på lysbildet for å finne ut mer om utdanningsprogrammet.</a:t>
            </a:r>
          </a:p>
          <a:p>
            <a:endParaRPr lang="nb-NO" dirty="0"/>
          </a:p>
        </p:txBody>
      </p:sp>
      <p:sp>
        <p:nvSpPr>
          <p:cNvPr id="4" name="Plassholder for lysbildenummer 3"/>
          <p:cNvSpPr>
            <a:spLocks noGrp="1"/>
          </p:cNvSpPr>
          <p:nvPr>
            <p:ph type="sldNum" sz="quarter" idx="10"/>
          </p:nvPr>
        </p:nvSpPr>
        <p:spPr/>
        <p:txBody>
          <a:bodyPr/>
          <a:lstStyle/>
          <a:p>
            <a:fld id="{715833DA-9985-4BA9-B822-A8BF54CA3718}" type="slidenum">
              <a:rPr lang="nb-NO" smtClean="0"/>
              <a:t>9</a:t>
            </a:fld>
            <a:endParaRPr lang="nb-NO"/>
          </a:p>
        </p:txBody>
      </p:sp>
    </p:spTree>
    <p:extLst>
      <p:ext uri="{BB962C8B-B14F-4D97-AF65-F5344CB8AC3E}">
        <p14:creationId xmlns:p14="http://schemas.microsoft.com/office/powerpoint/2010/main" val="2466658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8B3B4E9C-4B93-4452-A003-8C63503D17F0}" type="datetime1">
              <a:rPr lang="nb-NO" smtClean="0"/>
              <a:t>15.08.2020</a:t>
            </a:fld>
            <a:endParaRPr lang="nb-NO"/>
          </a:p>
        </p:txBody>
      </p:sp>
      <p:sp>
        <p:nvSpPr>
          <p:cNvPr id="5" name="Plassholder for bunntekst 4"/>
          <p:cNvSpPr>
            <a:spLocks noGrp="1"/>
          </p:cNvSpPr>
          <p:nvPr>
            <p:ph type="ftr" sz="quarter" idx="11"/>
          </p:nvPr>
        </p:nvSpPr>
        <p:spPr/>
        <p:txBody>
          <a:bodyPr/>
          <a:lstStyle/>
          <a:p>
            <a:r>
              <a:rPr lang="nb-NO"/>
              <a:t>www.you-portalen.no</a:t>
            </a:r>
          </a:p>
        </p:txBody>
      </p:sp>
      <p:sp>
        <p:nvSpPr>
          <p:cNvPr id="6" name="Plassholder for lysbildenummer 5"/>
          <p:cNvSpPr>
            <a:spLocks noGrp="1"/>
          </p:cNvSpPr>
          <p:nvPr>
            <p:ph type="sldNum" sz="quarter" idx="12"/>
          </p:nvPr>
        </p:nvSpPr>
        <p:spPr/>
        <p:txBody>
          <a:bodyPr/>
          <a:lstStyle/>
          <a:p>
            <a:fld id="{4AAF150F-B724-4783-AB52-313C971EB3CA}" type="slidenum">
              <a:rPr lang="nb-NO" smtClean="0"/>
              <a:t>‹#›</a:t>
            </a:fld>
            <a:endParaRPr lang="nb-NO"/>
          </a:p>
        </p:txBody>
      </p:sp>
    </p:spTree>
    <p:extLst>
      <p:ext uri="{BB962C8B-B14F-4D97-AF65-F5344CB8AC3E}">
        <p14:creationId xmlns:p14="http://schemas.microsoft.com/office/powerpoint/2010/main" val="2641638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2A24ED39-E02A-485B-93C7-B9E4486CCD08}" type="datetime1">
              <a:rPr lang="nb-NO" smtClean="0"/>
              <a:t>15.08.2020</a:t>
            </a:fld>
            <a:endParaRPr lang="nb-NO"/>
          </a:p>
        </p:txBody>
      </p:sp>
      <p:sp>
        <p:nvSpPr>
          <p:cNvPr id="5" name="Plassholder for bunntekst 4"/>
          <p:cNvSpPr>
            <a:spLocks noGrp="1"/>
          </p:cNvSpPr>
          <p:nvPr>
            <p:ph type="ftr" sz="quarter" idx="11"/>
          </p:nvPr>
        </p:nvSpPr>
        <p:spPr/>
        <p:txBody>
          <a:bodyPr/>
          <a:lstStyle/>
          <a:p>
            <a:r>
              <a:rPr lang="nb-NO"/>
              <a:t>www.you-portalen.no</a:t>
            </a:r>
          </a:p>
        </p:txBody>
      </p:sp>
      <p:sp>
        <p:nvSpPr>
          <p:cNvPr id="6" name="Plassholder for lysbildenummer 5"/>
          <p:cNvSpPr>
            <a:spLocks noGrp="1"/>
          </p:cNvSpPr>
          <p:nvPr>
            <p:ph type="sldNum" sz="quarter" idx="12"/>
          </p:nvPr>
        </p:nvSpPr>
        <p:spPr/>
        <p:txBody>
          <a:bodyPr/>
          <a:lstStyle/>
          <a:p>
            <a:fld id="{4AAF150F-B724-4783-AB52-313C971EB3CA}" type="slidenum">
              <a:rPr lang="nb-NO" smtClean="0"/>
              <a:t>‹#›</a:t>
            </a:fld>
            <a:endParaRPr lang="nb-NO"/>
          </a:p>
        </p:txBody>
      </p:sp>
    </p:spTree>
    <p:extLst>
      <p:ext uri="{BB962C8B-B14F-4D97-AF65-F5344CB8AC3E}">
        <p14:creationId xmlns:p14="http://schemas.microsoft.com/office/powerpoint/2010/main" val="1568261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23C3A0B-4445-4AE3-86EA-952389CD6E8C}" type="datetime1">
              <a:rPr lang="nb-NO" smtClean="0"/>
              <a:t>15.08.2020</a:t>
            </a:fld>
            <a:endParaRPr lang="nb-NO"/>
          </a:p>
        </p:txBody>
      </p:sp>
      <p:sp>
        <p:nvSpPr>
          <p:cNvPr id="5" name="Plassholder for bunntekst 4"/>
          <p:cNvSpPr>
            <a:spLocks noGrp="1"/>
          </p:cNvSpPr>
          <p:nvPr>
            <p:ph type="ftr" sz="quarter" idx="11"/>
          </p:nvPr>
        </p:nvSpPr>
        <p:spPr/>
        <p:txBody>
          <a:bodyPr/>
          <a:lstStyle/>
          <a:p>
            <a:r>
              <a:rPr lang="nb-NO"/>
              <a:t>www.you-portalen.no</a:t>
            </a:r>
          </a:p>
        </p:txBody>
      </p:sp>
      <p:sp>
        <p:nvSpPr>
          <p:cNvPr id="6" name="Plassholder for lysbildenummer 5"/>
          <p:cNvSpPr>
            <a:spLocks noGrp="1"/>
          </p:cNvSpPr>
          <p:nvPr>
            <p:ph type="sldNum" sz="quarter" idx="12"/>
          </p:nvPr>
        </p:nvSpPr>
        <p:spPr/>
        <p:txBody>
          <a:bodyPr/>
          <a:lstStyle/>
          <a:p>
            <a:fld id="{4AAF150F-B724-4783-AB52-313C971EB3CA}" type="slidenum">
              <a:rPr lang="nb-NO" smtClean="0"/>
              <a:t>‹#›</a:t>
            </a:fld>
            <a:endParaRPr lang="nb-NO"/>
          </a:p>
        </p:txBody>
      </p:sp>
    </p:spTree>
    <p:extLst>
      <p:ext uri="{BB962C8B-B14F-4D97-AF65-F5344CB8AC3E}">
        <p14:creationId xmlns:p14="http://schemas.microsoft.com/office/powerpoint/2010/main" val="429492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309EF2BC-19D0-4CEE-AE1B-03B84548CD95}" type="datetime1">
              <a:rPr lang="nb-NO" smtClean="0"/>
              <a:t>15.08.2020</a:t>
            </a:fld>
            <a:endParaRPr lang="nb-NO"/>
          </a:p>
        </p:txBody>
      </p:sp>
      <p:sp>
        <p:nvSpPr>
          <p:cNvPr id="5" name="Plassholder for bunntekst 4"/>
          <p:cNvSpPr>
            <a:spLocks noGrp="1"/>
          </p:cNvSpPr>
          <p:nvPr>
            <p:ph type="ftr" sz="quarter" idx="11"/>
          </p:nvPr>
        </p:nvSpPr>
        <p:spPr/>
        <p:txBody>
          <a:bodyPr/>
          <a:lstStyle/>
          <a:p>
            <a:r>
              <a:rPr lang="nb-NO"/>
              <a:t>www.you-portalen.no</a:t>
            </a:r>
          </a:p>
        </p:txBody>
      </p:sp>
      <p:sp>
        <p:nvSpPr>
          <p:cNvPr id="6" name="Plassholder for lysbildenummer 5"/>
          <p:cNvSpPr>
            <a:spLocks noGrp="1"/>
          </p:cNvSpPr>
          <p:nvPr>
            <p:ph type="sldNum" sz="quarter" idx="12"/>
          </p:nvPr>
        </p:nvSpPr>
        <p:spPr/>
        <p:txBody>
          <a:bodyPr/>
          <a:lstStyle/>
          <a:p>
            <a:fld id="{4AAF150F-B724-4783-AB52-313C971EB3CA}" type="slidenum">
              <a:rPr lang="nb-NO" smtClean="0"/>
              <a:t>‹#›</a:t>
            </a:fld>
            <a:endParaRPr lang="nb-NO"/>
          </a:p>
        </p:txBody>
      </p:sp>
    </p:spTree>
    <p:extLst>
      <p:ext uri="{BB962C8B-B14F-4D97-AF65-F5344CB8AC3E}">
        <p14:creationId xmlns:p14="http://schemas.microsoft.com/office/powerpoint/2010/main" val="130848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DF8F236D-3A3F-4AFE-8D3C-EC3955D62F52}" type="datetime1">
              <a:rPr lang="nb-NO" smtClean="0"/>
              <a:t>15.08.2020</a:t>
            </a:fld>
            <a:endParaRPr lang="nb-NO"/>
          </a:p>
        </p:txBody>
      </p:sp>
      <p:sp>
        <p:nvSpPr>
          <p:cNvPr id="5" name="Plassholder for bunntekst 4"/>
          <p:cNvSpPr>
            <a:spLocks noGrp="1"/>
          </p:cNvSpPr>
          <p:nvPr>
            <p:ph type="ftr" sz="quarter" idx="11"/>
          </p:nvPr>
        </p:nvSpPr>
        <p:spPr/>
        <p:txBody>
          <a:bodyPr/>
          <a:lstStyle/>
          <a:p>
            <a:r>
              <a:rPr lang="nb-NO"/>
              <a:t>www.you-portalen.no</a:t>
            </a:r>
          </a:p>
        </p:txBody>
      </p:sp>
      <p:sp>
        <p:nvSpPr>
          <p:cNvPr id="6" name="Plassholder for lysbildenummer 5"/>
          <p:cNvSpPr>
            <a:spLocks noGrp="1"/>
          </p:cNvSpPr>
          <p:nvPr>
            <p:ph type="sldNum" sz="quarter" idx="12"/>
          </p:nvPr>
        </p:nvSpPr>
        <p:spPr/>
        <p:txBody>
          <a:bodyPr/>
          <a:lstStyle/>
          <a:p>
            <a:fld id="{4AAF150F-B724-4783-AB52-313C971EB3CA}" type="slidenum">
              <a:rPr lang="nb-NO" smtClean="0"/>
              <a:t>‹#›</a:t>
            </a:fld>
            <a:endParaRPr lang="nb-NO"/>
          </a:p>
        </p:txBody>
      </p:sp>
    </p:spTree>
    <p:extLst>
      <p:ext uri="{BB962C8B-B14F-4D97-AF65-F5344CB8AC3E}">
        <p14:creationId xmlns:p14="http://schemas.microsoft.com/office/powerpoint/2010/main" val="2935912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8F8F7DA4-65B3-4CAE-8D4E-DA74A0AA9B52}" type="datetime1">
              <a:rPr lang="nb-NO" smtClean="0"/>
              <a:t>15.08.2020</a:t>
            </a:fld>
            <a:endParaRPr lang="nb-NO"/>
          </a:p>
        </p:txBody>
      </p:sp>
      <p:sp>
        <p:nvSpPr>
          <p:cNvPr id="6" name="Plassholder for bunntekst 5"/>
          <p:cNvSpPr>
            <a:spLocks noGrp="1"/>
          </p:cNvSpPr>
          <p:nvPr>
            <p:ph type="ftr" sz="quarter" idx="11"/>
          </p:nvPr>
        </p:nvSpPr>
        <p:spPr/>
        <p:txBody>
          <a:bodyPr/>
          <a:lstStyle/>
          <a:p>
            <a:r>
              <a:rPr lang="nb-NO"/>
              <a:t>www.you-portalen.no</a:t>
            </a:r>
          </a:p>
        </p:txBody>
      </p:sp>
      <p:sp>
        <p:nvSpPr>
          <p:cNvPr id="7" name="Plassholder for lysbildenummer 6"/>
          <p:cNvSpPr>
            <a:spLocks noGrp="1"/>
          </p:cNvSpPr>
          <p:nvPr>
            <p:ph type="sldNum" sz="quarter" idx="12"/>
          </p:nvPr>
        </p:nvSpPr>
        <p:spPr/>
        <p:txBody>
          <a:bodyPr/>
          <a:lstStyle/>
          <a:p>
            <a:fld id="{4AAF150F-B724-4783-AB52-313C971EB3CA}" type="slidenum">
              <a:rPr lang="nb-NO" smtClean="0"/>
              <a:t>‹#›</a:t>
            </a:fld>
            <a:endParaRPr lang="nb-NO"/>
          </a:p>
        </p:txBody>
      </p:sp>
    </p:spTree>
    <p:extLst>
      <p:ext uri="{BB962C8B-B14F-4D97-AF65-F5344CB8AC3E}">
        <p14:creationId xmlns:p14="http://schemas.microsoft.com/office/powerpoint/2010/main" val="3199433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1AF87297-D4CF-4DE5-9440-DF960B9C6554}" type="datetime1">
              <a:rPr lang="nb-NO" smtClean="0"/>
              <a:t>15.08.2020</a:t>
            </a:fld>
            <a:endParaRPr lang="nb-NO"/>
          </a:p>
        </p:txBody>
      </p:sp>
      <p:sp>
        <p:nvSpPr>
          <p:cNvPr id="8" name="Plassholder for bunntekst 7"/>
          <p:cNvSpPr>
            <a:spLocks noGrp="1"/>
          </p:cNvSpPr>
          <p:nvPr>
            <p:ph type="ftr" sz="quarter" idx="11"/>
          </p:nvPr>
        </p:nvSpPr>
        <p:spPr/>
        <p:txBody>
          <a:bodyPr/>
          <a:lstStyle/>
          <a:p>
            <a:r>
              <a:rPr lang="nb-NO"/>
              <a:t>www.you-portalen.no</a:t>
            </a:r>
          </a:p>
        </p:txBody>
      </p:sp>
      <p:sp>
        <p:nvSpPr>
          <p:cNvPr id="9" name="Plassholder for lysbildenummer 8"/>
          <p:cNvSpPr>
            <a:spLocks noGrp="1"/>
          </p:cNvSpPr>
          <p:nvPr>
            <p:ph type="sldNum" sz="quarter" idx="12"/>
          </p:nvPr>
        </p:nvSpPr>
        <p:spPr/>
        <p:txBody>
          <a:bodyPr/>
          <a:lstStyle/>
          <a:p>
            <a:fld id="{4AAF150F-B724-4783-AB52-313C971EB3CA}" type="slidenum">
              <a:rPr lang="nb-NO" smtClean="0"/>
              <a:t>‹#›</a:t>
            </a:fld>
            <a:endParaRPr lang="nb-NO"/>
          </a:p>
        </p:txBody>
      </p:sp>
    </p:spTree>
    <p:extLst>
      <p:ext uri="{BB962C8B-B14F-4D97-AF65-F5344CB8AC3E}">
        <p14:creationId xmlns:p14="http://schemas.microsoft.com/office/powerpoint/2010/main" val="187470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D39E9AEF-FAEF-443E-94CF-B8182A7EE679}" type="datetime1">
              <a:rPr lang="nb-NO" smtClean="0"/>
              <a:t>15.08.2020</a:t>
            </a:fld>
            <a:endParaRPr lang="nb-NO"/>
          </a:p>
        </p:txBody>
      </p:sp>
      <p:sp>
        <p:nvSpPr>
          <p:cNvPr id="4" name="Plassholder for bunntekst 3"/>
          <p:cNvSpPr>
            <a:spLocks noGrp="1"/>
          </p:cNvSpPr>
          <p:nvPr>
            <p:ph type="ftr" sz="quarter" idx="11"/>
          </p:nvPr>
        </p:nvSpPr>
        <p:spPr/>
        <p:txBody>
          <a:bodyPr/>
          <a:lstStyle/>
          <a:p>
            <a:r>
              <a:rPr lang="nb-NO"/>
              <a:t>www.you-portalen.no</a:t>
            </a:r>
          </a:p>
        </p:txBody>
      </p:sp>
      <p:sp>
        <p:nvSpPr>
          <p:cNvPr id="5" name="Plassholder for lysbildenummer 4"/>
          <p:cNvSpPr>
            <a:spLocks noGrp="1"/>
          </p:cNvSpPr>
          <p:nvPr>
            <p:ph type="sldNum" sz="quarter" idx="12"/>
          </p:nvPr>
        </p:nvSpPr>
        <p:spPr/>
        <p:txBody>
          <a:bodyPr/>
          <a:lstStyle/>
          <a:p>
            <a:fld id="{4AAF150F-B724-4783-AB52-313C971EB3CA}" type="slidenum">
              <a:rPr lang="nb-NO" smtClean="0"/>
              <a:t>‹#›</a:t>
            </a:fld>
            <a:endParaRPr lang="nb-NO"/>
          </a:p>
        </p:txBody>
      </p:sp>
    </p:spTree>
    <p:extLst>
      <p:ext uri="{BB962C8B-B14F-4D97-AF65-F5344CB8AC3E}">
        <p14:creationId xmlns:p14="http://schemas.microsoft.com/office/powerpoint/2010/main" val="259755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61374D7F-BF0D-463B-B658-81045C1D1BF0}" type="datetime1">
              <a:rPr lang="nb-NO" smtClean="0"/>
              <a:t>15.08.2020</a:t>
            </a:fld>
            <a:endParaRPr lang="nb-NO"/>
          </a:p>
        </p:txBody>
      </p:sp>
      <p:sp>
        <p:nvSpPr>
          <p:cNvPr id="3" name="Plassholder for bunntekst 2"/>
          <p:cNvSpPr>
            <a:spLocks noGrp="1"/>
          </p:cNvSpPr>
          <p:nvPr>
            <p:ph type="ftr" sz="quarter" idx="11"/>
          </p:nvPr>
        </p:nvSpPr>
        <p:spPr/>
        <p:txBody>
          <a:bodyPr/>
          <a:lstStyle/>
          <a:p>
            <a:r>
              <a:rPr lang="nb-NO"/>
              <a:t>www.you-portalen.no</a:t>
            </a:r>
          </a:p>
        </p:txBody>
      </p:sp>
      <p:sp>
        <p:nvSpPr>
          <p:cNvPr id="4" name="Plassholder for lysbildenummer 3"/>
          <p:cNvSpPr>
            <a:spLocks noGrp="1"/>
          </p:cNvSpPr>
          <p:nvPr>
            <p:ph type="sldNum" sz="quarter" idx="12"/>
          </p:nvPr>
        </p:nvSpPr>
        <p:spPr/>
        <p:txBody>
          <a:bodyPr/>
          <a:lstStyle/>
          <a:p>
            <a:fld id="{4AAF150F-B724-4783-AB52-313C971EB3CA}" type="slidenum">
              <a:rPr lang="nb-NO" smtClean="0"/>
              <a:t>‹#›</a:t>
            </a:fld>
            <a:endParaRPr lang="nb-NO"/>
          </a:p>
        </p:txBody>
      </p:sp>
    </p:spTree>
    <p:extLst>
      <p:ext uri="{BB962C8B-B14F-4D97-AF65-F5344CB8AC3E}">
        <p14:creationId xmlns:p14="http://schemas.microsoft.com/office/powerpoint/2010/main" val="308630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FA91DC3E-43FA-413C-9DFA-B0CA98B7AC75}" type="datetime1">
              <a:rPr lang="nb-NO" smtClean="0"/>
              <a:t>15.08.2020</a:t>
            </a:fld>
            <a:endParaRPr lang="nb-NO"/>
          </a:p>
        </p:txBody>
      </p:sp>
      <p:sp>
        <p:nvSpPr>
          <p:cNvPr id="6" name="Plassholder for bunntekst 5"/>
          <p:cNvSpPr>
            <a:spLocks noGrp="1"/>
          </p:cNvSpPr>
          <p:nvPr>
            <p:ph type="ftr" sz="quarter" idx="11"/>
          </p:nvPr>
        </p:nvSpPr>
        <p:spPr/>
        <p:txBody>
          <a:bodyPr/>
          <a:lstStyle/>
          <a:p>
            <a:r>
              <a:rPr lang="nb-NO"/>
              <a:t>www.you-portalen.no</a:t>
            </a:r>
          </a:p>
        </p:txBody>
      </p:sp>
      <p:sp>
        <p:nvSpPr>
          <p:cNvPr id="7" name="Plassholder for lysbildenummer 6"/>
          <p:cNvSpPr>
            <a:spLocks noGrp="1"/>
          </p:cNvSpPr>
          <p:nvPr>
            <p:ph type="sldNum" sz="quarter" idx="12"/>
          </p:nvPr>
        </p:nvSpPr>
        <p:spPr/>
        <p:txBody>
          <a:bodyPr/>
          <a:lstStyle/>
          <a:p>
            <a:fld id="{4AAF150F-B724-4783-AB52-313C971EB3CA}" type="slidenum">
              <a:rPr lang="nb-NO" smtClean="0"/>
              <a:t>‹#›</a:t>
            </a:fld>
            <a:endParaRPr lang="nb-NO"/>
          </a:p>
        </p:txBody>
      </p:sp>
    </p:spTree>
    <p:extLst>
      <p:ext uri="{BB962C8B-B14F-4D97-AF65-F5344CB8AC3E}">
        <p14:creationId xmlns:p14="http://schemas.microsoft.com/office/powerpoint/2010/main" val="2823741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34081A91-1357-4422-8328-734A84A25255}" type="datetime1">
              <a:rPr lang="nb-NO" smtClean="0"/>
              <a:t>15.08.2020</a:t>
            </a:fld>
            <a:endParaRPr lang="nb-NO"/>
          </a:p>
        </p:txBody>
      </p:sp>
      <p:sp>
        <p:nvSpPr>
          <p:cNvPr id="6" name="Plassholder for bunntekst 5"/>
          <p:cNvSpPr>
            <a:spLocks noGrp="1"/>
          </p:cNvSpPr>
          <p:nvPr>
            <p:ph type="ftr" sz="quarter" idx="11"/>
          </p:nvPr>
        </p:nvSpPr>
        <p:spPr/>
        <p:txBody>
          <a:bodyPr/>
          <a:lstStyle/>
          <a:p>
            <a:r>
              <a:rPr lang="nb-NO"/>
              <a:t>www.you-portalen.no</a:t>
            </a:r>
          </a:p>
        </p:txBody>
      </p:sp>
      <p:sp>
        <p:nvSpPr>
          <p:cNvPr id="7" name="Plassholder for lysbildenummer 6"/>
          <p:cNvSpPr>
            <a:spLocks noGrp="1"/>
          </p:cNvSpPr>
          <p:nvPr>
            <p:ph type="sldNum" sz="quarter" idx="12"/>
          </p:nvPr>
        </p:nvSpPr>
        <p:spPr/>
        <p:txBody>
          <a:bodyPr/>
          <a:lstStyle/>
          <a:p>
            <a:fld id="{4AAF150F-B724-4783-AB52-313C971EB3CA}" type="slidenum">
              <a:rPr lang="nb-NO" smtClean="0"/>
              <a:t>‹#›</a:t>
            </a:fld>
            <a:endParaRPr lang="nb-NO"/>
          </a:p>
        </p:txBody>
      </p:sp>
    </p:spTree>
    <p:extLst>
      <p:ext uri="{BB962C8B-B14F-4D97-AF65-F5344CB8AC3E}">
        <p14:creationId xmlns:p14="http://schemas.microsoft.com/office/powerpoint/2010/main" val="484584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2000" r="-12000"/>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D1FDC-DCAF-4F47-82E1-35D7E6C3C6C9}" type="datetime1">
              <a:rPr lang="nb-NO" smtClean="0"/>
              <a:t>15.08.2020</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www.you-portalen.no</a:t>
            </a: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F150F-B724-4783-AB52-313C971EB3CA}" type="slidenum">
              <a:rPr lang="nb-NO" smtClean="0"/>
              <a:t>‹#›</a:t>
            </a:fld>
            <a:endParaRPr lang="nb-NO"/>
          </a:p>
        </p:txBody>
      </p:sp>
    </p:spTree>
    <p:extLst>
      <p:ext uri="{BB962C8B-B14F-4D97-AF65-F5344CB8AC3E}">
        <p14:creationId xmlns:p14="http://schemas.microsoft.com/office/powerpoint/2010/main" val="33540348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hyperlink" Target="https://you-portalen.no/utforsk/Default.aspx?kategori=705"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you-portalen.no/utforsk/Default.aspx?kategori=654"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you-portalen.no/utforsk/Default.aspx?kategori=655"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6.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you-portalen.no/utforsk/Default.aspx?kategori=656"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you-portalen.no/utforsk/Default.aspx?kategori=657"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hyperlink" Target="https://you-portalen.no/utforsk/Default.aspx?kategori=658" TargetMode="Externa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you-portalen.no/utforsk/Default.aspx?kategori=704" TargetMode="External"/><Relationship Id="rId5" Type="http://schemas.openxmlformats.org/officeDocument/2006/relationships/image" Target="../media/image30.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you-portalen.no/utforsk/Default.aspx?kategori=660"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you-portalen.no/utforsk/Default.aspx?kategori=661"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you-portalen.no/utforsk/Default.aspx?kategori=648"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you-portalen.no/utforsk/Default.aspx?kategori=649"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you-portalen.no/utforsk/Default.aspx?kategori=650" TargetMode="Externa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you-portalen.no/utforsk/Default.aspx?kategori=651" TargetMode="External"/><Relationship Id="rId5" Type="http://schemas.openxmlformats.org/officeDocument/2006/relationships/image" Target="../media/image1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you-portalen.no/utforsk/Default.aspx?kategori=652" TargetMode="External"/><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you-portalen.no/utforsk/Default.aspx?kategori=653"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p:cNvSpPr/>
          <p:nvPr/>
        </p:nvSpPr>
        <p:spPr>
          <a:xfrm>
            <a:off x="641038" y="1638818"/>
            <a:ext cx="7776864" cy="4785450"/>
          </a:xfrm>
          <a:prstGeom prst="rect">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2" name="Tittel 1"/>
          <p:cNvSpPr>
            <a:spLocks noGrp="1"/>
          </p:cNvSpPr>
          <p:nvPr>
            <p:ph type="ctrTitle"/>
          </p:nvPr>
        </p:nvSpPr>
        <p:spPr>
          <a:xfrm>
            <a:off x="2411761" y="113376"/>
            <a:ext cx="6006142" cy="1080119"/>
          </a:xfrm>
          <a:solidFill>
            <a:schemeClr val="bg1">
              <a:alpha val="70000"/>
            </a:schemeClr>
          </a:solidFill>
        </p:spPr>
        <p:txBody>
          <a:bodyPr>
            <a:normAutofit/>
          </a:bodyPr>
          <a:lstStyle/>
          <a:p>
            <a:r>
              <a:rPr lang="nb-NO" sz="3200" b="1" dirty="0">
                <a:solidFill>
                  <a:srgbClr val="9C2828"/>
                </a:solidFill>
                <a:latin typeface="Sketch Block" pitchFamily="2" charset="0"/>
              </a:rPr>
              <a:t>Utdanningsprogrammene</a:t>
            </a:r>
          </a:p>
        </p:txBody>
      </p:sp>
      <p:sp>
        <p:nvSpPr>
          <p:cNvPr id="3" name="Undertittel 2"/>
          <p:cNvSpPr>
            <a:spLocks noGrp="1"/>
          </p:cNvSpPr>
          <p:nvPr>
            <p:ph type="subTitle" idx="1"/>
          </p:nvPr>
        </p:nvSpPr>
        <p:spPr>
          <a:xfrm>
            <a:off x="1403648" y="1484784"/>
            <a:ext cx="6400800" cy="720080"/>
          </a:xfrm>
        </p:spPr>
        <p:txBody>
          <a:bodyPr numCol="2"/>
          <a:lstStyle/>
          <a:p>
            <a:r>
              <a:rPr lang="nb-NO" dirty="0"/>
              <a:t>	</a:t>
            </a:r>
          </a:p>
        </p:txBody>
      </p:sp>
      <p:sp>
        <p:nvSpPr>
          <p:cNvPr id="5" name="TekstSylinder 4"/>
          <p:cNvSpPr txBox="1"/>
          <p:nvPr/>
        </p:nvSpPr>
        <p:spPr>
          <a:xfrm>
            <a:off x="683566" y="1659920"/>
            <a:ext cx="7560835" cy="1477328"/>
          </a:xfrm>
          <a:prstGeom prst="rect">
            <a:avLst/>
          </a:prstGeom>
          <a:noFill/>
        </p:spPr>
        <p:txBody>
          <a:bodyPr wrap="square" rtlCol="0">
            <a:spAutoFit/>
          </a:bodyPr>
          <a:lstStyle/>
          <a:p>
            <a:pPr algn="ctr">
              <a:lnSpc>
                <a:spcPct val="150000"/>
              </a:lnSpc>
            </a:pPr>
            <a:r>
              <a:rPr lang="nb-NO" sz="3000" b="1" dirty="0">
                <a:latin typeface="Sketch Block" pitchFamily="2" charset="0"/>
              </a:rPr>
              <a:t>To typer utdanningsprogrammer:</a:t>
            </a:r>
          </a:p>
          <a:p>
            <a:pPr algn="ctr">
              <a:lnSpc>
                <a:spcPct val="150000"/>
              </a:lnSpc>
            </a:pPr>
            <a:endParaRPr lang="nb-NO" sz="3000" b="1" dirty="0">
              <a:latin typeface="Sketch Block" pitchFamily="2" charset="0"/>
            </a:endParaRPr>
          </a:p>
        </p:txBody>
      </p:sp>
      <p:pic>
        <p:nvPicPr>
          <p:cNvPr id="54" name="Bild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17" y="-99392"/>
            <a:ext cx="2422562" cy="1505656"/>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2731684"/>
            <a:ext cx="2880320" cy="1921452"/>
          </a:xfrm>
          <a:prstGeom prst="rect">
            <a:avLst/>
          </a:prstGeom>
          <a:ln w="25400">
            <a:solidFill>
              <a:schemeClr val="accent1">
                <a:shade val="50000"/>
              </a:schemeClr>
            </a:solidFill>
          </a:ln>
        </p:spPr>
      </p:pic>
      <p:pic>
        <p:nvPicPr>
          <p:cNvPr id="11" name="Bild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3952885"/>
            <a:ext cx="3070661" cy="2048428"/>
          </a:xfrm>
          <a:prstGeom prst="rect">
            <a:avLst/>
          </a:prstGeom>
          <a:ln w="25400">
            <a:solidFill>
              <a:schemeClr val="accent1">
                <a:shade val="50000"/>
              </a:schemeClr>
            </a:solidFill>
          </a:ln>
        </p:spPr>
      </p:pic>
      <p:sp>
        <p:nvSpPr>
          <p:cNvPr id="13" name="TekstSylinder 12"/>
          <p:cNvSpPr txBox="1"/>
          <p:nvPr/>
        </p:nvSpPr>
        <p:spPr>
          <a:xfrm>
            <a:off x="827584" y="5581689"/>
            <a:ext cx="4063393" cy="1015663"/>
          </a:xfrm>
          <a:prstGeom prst="rect">
            <a:avLst/>
          </a:prstGeom>
          <a:noFill/>
        </p:spPr>
        <p:txBody>
          <a:bodyPr wrap="square" rtlCol="0">
            <a:spAutoFit/>
          </a:bodyPr>
          <a:lstStyle/>
          <a:p>
            <a:r>
              <a:rPr lang="nb-NO" sz="3000" b="1" dirty="0">
                <a:latin typeface="Sketch Block" pitchFamily="2" charset="0"/>
              </a:rPr>
              <a:t>Yrkesforberedende</a:t>
            </a:r>
          </a:p>
          <a:p>
            <a:endParaRPr lang="nb-NO" sz="3000" dirty="0"/>
          </a:p>
        </p:txBody>
      </p:sp>
      <p:sp>
        <p:nvSpPr>
          <p:cNvPr id="15" name="TekstSylinder 14"/>
          <p:cNvSpPr txBox="1"/>
          <p:nvPr/>
        </p:nvSpPr>
        <p:spPr>
          <a:xfrm>
            <a:off x="3923928" y="2608901"/>
            <a:ext cx="4222789" cy="1015663"/>
          </a:xfrm>
          <a:prstGeom prst="rect">
            <a:avLst/>
          </a:prstGeom>
          <a:noFill/>
        </p:spPr>
        <p:txBody>
          <a:bodyPr wrap="square" rtlCol="0">
            <a:spAutoFit/>
          </a:bodyPr>
          <a:lstStyle/>
          <a:p>
            <a:r>
              <a:rPr lang="nb-NO" sz="3000" b="1" dirty="0">
                <a:latin typeface="Sketch Block" pitchFamily="2" charset="0"/>
              </a:rPr>
              <a:t>Studieforberedende</a:t>
            </a:r>
          </a:p>
          <a:p>
            <a:endParaRPr lang="nb-NO" sz="3000" dirty="0"/>
          </a:p>
        </p:txBody>
      </p:sp>
      <p:sp>
        <p:nvSpPr>
          <p:cNvPr id="14" name="Plassholder for bunntekst 13"/>
          <p:cNvSpPr>
            <a:spLocks noGrp="1"/>
          </p:cNvSpPr>
          <p:nvPr>
            <p:ph type="ftr" sz="quarter" idx="11"/>
          </p:nvPr>
        </p:nvSpPr>
        <p:spPr>
          <a:xfrm>
            <a:off x="3124200" y="6453336"/>
            <a:ext cx="2895600" cy="365125"/>
          </a:xfrm>
          <a:effectLst>
            <a:glow rad="228600">
              <a:schemeClr val="accent4">
                <a:satMod val="175000"/>
                <a:alpha val="40000"/>
              </a:schemeClr>
            </a:glow>
          </a:effectLst>
        </p:spPr>
        <p:txBody>
          <a:bodyPr/>
          <a:lstStyle/>
          <a:p>
            <a:r>
              <a:rPr lang="nb-NO" b="1" u="sng" dirty="0">
                <a:solidFill>
                  <a:srgbClr val="AE2C2C"/>
                </a:solidFill>
                <a:latin typeface="Sketch Block" pitchFamily="2" charset="0"/>
              </a:rPr>
              <a:t>www.you-portalen.no</a:t>
            </a:r>
          </a:p>
        </p:txBody>
      </p:sp>
    </p:spTree>
    <p:extLst>
      <p:ext uri="{BB962C8B-B14F-4D97-AF65-F5344CB8AC3E}">
        <p14:creationId xmlns:p14="http://schemas.microsoft.com/office/powerpoint/2010/main" val="573025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403648" y="1484784"/>
            <a:ext cx="6400800" cy="720080"/>
          </a:xfrm>
        </p:spPr>
        <p:txBody>
          <a:bodyPr numCol="2"/>
          <a:lstStyle/>
          <a:p>
            <a:r>
              <a:rPr lang="nb-NO" dirty="0"/>
              <a:t>	</a:t>
            </a:r>
          </a:p>
        </p:txBody>
      </p:sp>
      <p:pic>
        <p:nvPicPr>
          <p:cNvPr id="31" name="Bild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1" y="-99392"/>
            <a:ext cx="2449093" cy="1522145"/>
          </a:xfrm>
          <a:prstGeom prst="rect">
            <a:avLst/>
          </a:prstGeom>
        </p:spPr>
      </p:pic>
      <p:sp>
        <p:nvSpPr>
          <p:cNvPr id="32" name="Tittel 1"/>
          <p:cNvSpPr>
            <a:spLocks noGrp="1"/>
          </p:cNvSpPr>
          <p:nvPr>
            <p:ph type="ctrTitle"/>
          </p:nvPr>
        </p:nvSpPr>
        <p:spPr>
          <a:xfrm>
            <a:off x="2732343" y="113376"/>
            <a:ext cx="5728089" cy="1080119"/>
          </a:xfrm>
          <a:solidFill>
            <a:schemeClr val="bg1">
              <a:alpha val="70000"/>
            </a:schemeClr>
          </a:solidFill>
        </p:spPr>
        <p:txBody>
          <a:bodyPr>
            <a:normAutofit fontScale="90000"/>
          </a:bodyPr>
          <a:lstStyle/>
          <a:p>
            <a:r>
              <a:rPr lang="nb-NO" sz="2400" b="1" dirty="0">
                <a:solidFill>
                  <a:srgbClr val="AE2C2C"/>
                </a:solidFill>
                <a:latin typeface="Sketch Block" pitchFamily="2" charset="0"/>
              </a:rPr>
              <a:t>Informasjonsteknologi og medieproduksjon</a:t>
            </a:r>
            <a:br>
              <a:rPr lang="nb-NO" sz="2400" b="1" dirty="0">
                <a:solidFill>
                  <a:srgbClr val="AE2C2C"/>
                </a:solidFill>
                <a:latin typeface="Sketch Block" pitchFamily="2" charset="0"/>
              </a:rPr>
            </a:br>
            <a:r>
              <a:rPr lang="nb-NO" sz="2400" b="1" dirty="0">
                <a:solidFill>
                  <a:srgbClr val="AE2C2C"/>
                </a:solidFill>
                <a:latin typeface="Sketch Block" pitchFamily="2" charset="0"/>
              </a:rPr>
              <a:t>(yrkes</a:t>
            </a:r>
            <a:r>
              <a:rPr lang="nb-NO" sz="2400" b="1" dirty="0">
                <a:solidFill>
                  <a:srgbClr val="9C2828"/>
                </a:solidFill>
                <a:latin typeface="Sketch Block" pitchFamily="2" charset="0"/>
              </a:rPr>
              <a:t>forberedende</a:t>
            </a:r>
            <a:r>
              <a:rPr lang="nb-NO" sz="2400" b="1" dirty="0">
                <a:solidFill>
                  <a:srgbClr val="AE2C2C"/>
                </a:solidFill>
                <a:latin typeface="Sketch Block" pitchFamily="2" charset="0"/>
              </a:rPr>
              <a:t>)</a:t>
            </a:r>
          </a:p>
        </p:txBody>
      </p:sp>
      <p:sp>
        <p:nvSpPr>
          <p:cNvPr id="35" name="Plassholder for bunntekst 13"/>
          <p:cNvSpPr>
            <a:spLocks noGrp="1"/>
          </p:cNvSpPr>
          <p:nvPr>
            <p:ph type="ftr" sz="quarter" idx="11"/>
          </p:nvPr>
        </p:nvSpPr>
        <p:spPr>
          <a:xfrm>
            <a:off x="6644952" y="6453336"/>
            <a:ext cx="2895600" cy="365125"/>
          </a:xfrm>
          <a:effectLst>
            <a:glow rad="228600">
              <a:schemeClr val="accent4">
                <a:satMod val="175000"/>
                <a:alpha val="40000"/>
              </a:schemeClr>
            </a:glow>
          </a:effectLst>
        </p:spPr>
        <p:txBody>
          <a:bodyPr/>
          <a:lstStyle/>
          <a:p>
            <a:r>
              <a:rPr lang="nb-NO" b="1" u="sng" dirty="0">
                <a:solidFill>
                  <a:srgbClr val="AE2C2C"/>
                </a:solidFill>
                <a:latin typeface="Sketch Block" pitchFamily="2" charset="0"/>
              </a:rPr>
              <a:t>www.you-portalen.no</a:t>
            </a:r>
          </a:p>
        </p:txBody>
      </p:sp>
      <p:pic>
        <p:nvPicPr>
          <p:cNvPr id="13" name="Bild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894" y="1096713"/>
            <a:ext cx="7363443" cy="5761287"/>
          </a:xfrm>
          <a:prstGeom prst="rect">
            <a:avLst/>
          </a:prstGeom>
        </p:spPr>
      </p:pic>
      <p:sp>
        <p:nvSpPr>
          <p:cNvPr id="10" name="TekstSylinder 9"/>
          <p:cNvSpPr txBox="1"/>
          <p:nvPr/>
        </p:nvSpPr>
        <p:spPr>
          <a:xfrm>
            <a:off x="105155" y="2699628"/>
            <a:ext cx="1218603" cy="369332"/>
          </a:xfrm>
          <a:prstGeom prst="rect">
            <a:avLst/>
          </a:prstGeom>
          <a:solidFill>
            <a:schemeClr val="bg1">
              <a:alpha val="70000"/>
            </a:schemeClr>
          </a:solidFill>
          <a:ln w="25400">
            <a:solidFill>
              <a:schemeClr val="accent1">
                <a:shade val="50000"/>
              </a:schemeClr>
            </a:solidFill>
          </a:ln>
        </p:spPr>
        <p:txBody>
          <a:bodyPr wrap="none" rtlCol="0">
            <a:spAutoFit/>
          </a:bodyPr>
          <a:lstStyle/>
          <a:p>
            <a:r>
              <a:rPr lang="nb-NO" b="1" dirty="0">
                <a:latin typeface="Sketch Block" pitchFamily="2" charset="0"/>
                <a:hlinkClick r:id="rId5"/>
              </a:rPr>
              <a:t>Utforsk IM</a:t>
            </a:r>
            <a:endParaRPr lang="nb-NO" b="1" dirty="0">
              <a:latin typeface="Sketch Block" pitchFamily="2" charset="0"/>
            </a:endParaRPr>
          </a:p>
        </p:txBody>
      </p:sp>
      <p:pic>
        <p:nvPicPr>
          <p:cNvPr id="6" name="Bilde 5" descr="Et bilde som inneholder elektronikk, datamaskin, overvåke, sitter&#10;&#10;Automatisk generert beskrivelse">
            <a:extLst>
              <a:ext uri="{FF2B5EF4-FFF2-40B4-BE49-F238E27FC236}">
                <a16:creationId xmlns:a16="http://schemas.microsoft.com/office/drawing/2014/main" id="{57D975C5-5C3C-458F-B909-9F957DC9CA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55" y="1567363"/>
            <a:ext cx="1374740" cy="912913"/>
          </a:xfrm>
          <a:prstGeom prst="rect">
            <a:avLst/>
          </a:prstGeom>
        </p:spPr>
      </p:pic>
      <p:pic>
        <p:nvPicPr>
          <p:cNvPr id="8" name="Bilde 7">
            <a:extLst>
              <a:ext uri="{FF2B5EF4-FFF2-40B4-BE49-F238E27FC236}">
                <a16:creationId xmlns:a16="http://schemas.microsoft.com/office/drawing/2014/main" id="{F53CA59A-DDE9-444D-8BE5-78E97B1BB7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1311" y="1839785"/>
            <a:ext cx="6400800" cy="4269953"/>
          </a:xfrm>
          <a:prstGeom prst="rect">
            <a:avLst/>
          </a:prstGeom>
        </p:spPr>
      </p:pic>
    </p:spTree>
    <p:extLst>
      <p:ext uri="{BB962C8B-B14F-4D97-AF65-F5344CB8AC3E}">
        <p14:creationId xmlns:p14="http://schemas.microsoft.com/office/powerpoint/2010/main" val="3942984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403648" y="1484784"/>
            <a:ext cx="6400800" cy="720080"/>
          </a:xfrm>
        </p:spPr>
        <p:txBody>
          <a:bodyPr numCol="2"/>
          <a:lstStyle/>
          <a:p>
            <a:r>
              <a:rPr lang="nb-NO" dirty="0"/>
              <a:t>	</a:t>
            </a:r>
          </a:p>
        </p:txBody>
      </p:sp>
      <p:pic>
        <p:nvPicPr>
          <p:cNvPr id="42" name="Bild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901" y="1484784"/>
            <a:ext cx="1152128" cy="1152128"/>
          </a:xfrm>
          <a:prstGeom prst="rect">
            <a:avLst/>
          </a:prstGeom>
          <a:noFill/>
          <a:effectLst>
            <a:glow rad="228600">
              <a:schemeClr val="bg1">
                <a:alpha val="40000"/>
              </a:schemeClr>
            </a:glow>
          </a:effectLst>
        </p:spPr>
      </p:pic>
      <p:pic>
        <p:nvPicPr>
          <p:cNvPr id="31" name="Bild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1" y="-99392"/>
            <a:ext cx="2449093" cy="1522145"/>
          </a:xfrm>
          <a:prstGeom prst="rect">
            <a:avLst/>
          </a:prstGeom>
        </p:spPr>
      </p:pic>
      <p:sp>
        <p:nvSpPr>
          <p:cNvPr id="32" name="Tittel 1"/>
          <p:cNvSpPr>
            <a:spLocks noGrp="1"/>
          </p:cNvSpPr>
          <p:nvPr>
            <p:ph type="ctrTitle"/>
          </p:nvPr>
        </p:nvSpPr>
        <p:spPr>
          <a:xfrm>
            <a:off x="2732343" y="113376"/>
            <a:ext cx="5728089" cy="1080119"/>
          </a:xfrm>
          <a:solidFill>
            <a:schemeClr val="bg1">
              <a:alpha val="70000"/>
            </a:schemeClr>
          </a:solidFill>
        </p:spPr>
        <p:txBody>
          <a:bodyPr>
            <a:normAutofit/>
          </a:bodyPr>
          <a:lstStyle/>
          <a:p>
            <a:r>
              <a:rPr lang="nb-NO" sz="2400" b="1" dirty="0">
                <a:solidFill>
                  <a:srgbClr val="9C2828"/>
                </a:solidFill>
                <a:latin typeface="Sketch Block" pitchFamily="2" charset="0"/>
              </a:rPr>
              <a:t>Elektro og datateknologi </a:t>
            </a:r>
            <a:br>
              <a:rPr lang="nb-NO" sz="2400" b="1" dirty="0">
                <a:solidFill>
                  <a:srgbClr val="9C2828"/>
                </a:solidFill>
                <a:latin typeface="Sketch Block" pitchFamily="2" charset="0"/>
              </a:rPr>
            </a:br>
            <a:r>
              <a:rPr lang="nb-NO" sz="2400" b="1" dirty="0">
                <a:solidFill>
                  <a:srgbClr val="9C2828"/>
                </a:solidFill>
                <a:latin typeface="Sketch Block" pitchFamily="2" charset="0"/>
              </a:rPr>
              <a:t>(yrkesforberedende)</a:t>
            </a:r>
          </a:p>
        </p:txBody>
      </p:sp>
      <p:sp>
        <p:nvSpPr>
          <p:cNvPr id="35" name="Plassholder for bunntekst 13"/>
          <p:cNvSpPr>
            <a:spLocks noGrp="1"/>
          </p:cNvSpPr>
          <p:nvPr>
            <p:ph type="ftr" sz="quarter" idx="11"/>
          </p:nvPr>
        </p:nvSpPr>
        <p:spPr>
          <a:xfrm>
            <a:off x="6644952" y="6453336"/>
            <a:ext cx="2499048" cy="365125"/>
          </a:xfrm>
          <a:effectLst>
            <a:glow rad="228600">
              <a:schemeClr val="accent4">
                <a:satMod val="175000"/>
                <a:alpha val="40000"/>
              </a:schemeClr>
            </a:glow>
          </a:effectLst>
        </p:spPr>
        <p:txBody>
          <a:bodyPr/>
          <a:lstStyle/>
          <a:p>
            <a:r>
              <a:rPr lang="nb-NO" b="1" u="sng" dirty="0">
                <a:solidFill>
                  <a:srgbClr val="AE2C2C"/>
                </a:solidFill>
                <a:latin typeface="Sketch Block" pitchFamily="2" charset="0"/>
              </a:rPr>
              <a:t>www.you-portalen.no</a:t>
            </a:r>
          </a:p>
        </p:txBody>
      </p:sp>
      <p:pic>
        <p:nvPicPr>
          <p:cNvPr id="13" name="Bild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9894" y="1124744"/>
            <a:ext cx="7363443" cy="5733256"/>
          </a:xfrm>
          <a:prstGeom prst="rect">
            <a:avLst/>
          </a:prstGeom>
        </p:spPr>
      </p:pic>
      <p:pic>
        <p:nvPicPr>
          <p:cNvPr id="2" name="Bild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9712" y="1839641"/>
            <a:ext cx="6272470" cy="4181647"/>
          </a:xfrm>
          <a:prstGeom prst="rect">
            <a:avLst/>
          </a:prstGeom>
        </p:spPr>
      </p:pic>
      <p:sp>
        <p:nvSpPr>
          <p:cNvPr id="14" name="Rektangel 13"/>
          <p:cNvSpPr/>
          <p:nvPr/>
        </p:nvSpPr>
        <p:spPr>
          <a:xfrm>
            <a:off x="1979712" y="5646045"/>
            <a:ext cx="6272470" cy="369332"/>
          </a:xfrm>
          <a:prstGeom prst="rect">
            <a:avLst/>
          </a:prstGeom>
          <a:solidFill>
            <a:schemeClr val="bg1">
              <a:alpha val="70000"/>
            </a:schemeClr>
          </a:solidFill>
        </p:spPr>
        <p:txBody>
          <a:bodyPr wrap="square">
            <a:spAutoFit/>
          </a:bodyPr>
          <a:lstStyle/>
          <a:p>
            <a:r>
              <a:rPr lang="nb-NO" dirty="0">
                <a:latin typeface="Sketch Block" pitchFamily="2" charset="0"/>
              </a:rPr>
              <a:t>Elektriker, dataelektroniker, energimontør, </a:t>
            </a:r>
            <a:r>
              <a:rPr lang="nb-NO" dirty="0" err="1">
                <a:latin typeface="Sketch Block" pitchFamily="2" charset="0"/>
              </a:rPr>
              <a:t>automatiker</a:t>
            </a:r>
            <a:r>
              <a:rPr lang="nb-NO" dirty="0">
                <a:latin typeface="Sketch Block" pitchFamily="2" charset="0"/>
              </a:rPr>
              <a:t> etc.</a:t>
            </a:r>
          </a:p>
        </p:txBody>
      </p:sp>
      <p:sp>
        <p:nvSpPr>
          <p:cNvPr id="18" name="TekstSylinder 17"/>
          <p:cNvSpPr txBox="1"/>
          <p:nvPr/>
        </p:nvSpPr>
        <p:spPr>
          <a:xfrm>
            <a:off x="105155" y="2636912"/>
            <a:ext cx="1213794" cy="369332"/>
          </a:xfrm>
          <a:prstGeom prst="rect">
            <a:avLst/>
          </a:prstGeom>
          <a:solidFill>
            <a:schemeClr val="bg1">
              <a:alpha val="70000"/>
            </a:schemeClr>
          </a:solidFill>
          <a:ln w="25400">
            <a:solidFill>
              <a:schemeClr val="accent1">
                <a:shade val="50000"/>
              </a:schemeClr>
            </a:solidFill>
          </a:ln>
        </p:spPr>
        <p:txBody>
          <a:bodyPr wrap="none" rtlCol="0">
            <a:spAutoFit/>
          </a:bodyPr>
          <a:lstStyle/>
          <a:p>
            <a:r>
              <a:rPr lang="nb-NO" b="1" dirty="0">
                <a:latin typeface="Sketch Block" pitchFamily="2" charset="0"/>
                <a:hlinkClick r:id="rId7"/>
              </a:rPr>
              <a:t>Utforsk EL</a:t>
            </a:r>
            <a:endParaRPr lang="nb-NO" b="1" dirty="0">
              <a:latin typeface="Sketch Block" pitchFamily="2" charset="0"/>
            </a:endParaRPr>
          </a:p>
        </p:txBody>
      </p:sp>
    </p:spTree>
    <p:extLst>
      <p:ext uri="{BB962C8B-B14F-4D97-AF65-F5344CB8AC3E}">
        <p14:creationId xmlns:p14="http://schemas.microsoft.com/office/powerpoint/2010/main" val="3801668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403648" y="1484784"/>
            <a:ext cx="6400800" cy="720080"/>
          </a:xfrm>
        </p:spPr>
        <p:txBody>
          <a:bodyPr numCol="2"/>
          <a:lstStyle/>
          <a:p>
            <a:r>
              <a:rPr lang="nb-NO" dirty="0"/>
              <a:t>	</a:t>
            </a:r>
          </a:p>
        </p:txBody>
      </p:sp>
      <p:pic>
        <p:nvPicPr>
          <p:cNvPr id="43" name="Bild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412776"/>
            <a:ext cx="1097083" cy="1097083"/>
          </a:xfrm>
          <a:prstGeom prst="rect">
            <a:avLst/>
          </a:prstGeom>
          <a:effectLst>
            <a:glow rad="228600">
              <a:schemeClr val="bg1">
                <a:alpha val="40000"/>
              </a:schemeClr>
            </a:glow>
          </a:effectLst>
        </p:spPr>
      </p:pic>
      <p:pic>
        <p:nvPicPr>
          <p:cNvPr id="31" name="Bild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1" y="-99392"/>
            <a:ext cx="2449093" cy="1522145"/>
          </a:xfrm>
          <a:prstGeom prst="rect">
            <a:avLst/>
          </a:prstGeom>
        </p:spPr>
      </p:pic>
      <p:sp>
        <p:nvSpPr>
          <p:cNvPr id="32" name="Tittel 1"/>
          <p:cNvSpPr>
            <a:spLocks noGrp="1"/>
          </p:cNvSpPr>
          <p:nvPr>
            <p:ph type="ctrTitle"/>
          </p:nvPr>
        </p:nvSpPr>
        <p:spPr>
          <a:xfrm>
            <a:off x="2732343" y="113376"/>
            <a:ext cx="5728089" cy="1080119"/>
          </a:xfrm>
          <a:solidFill>
            <a:schemeClr val="bg1">
              <a:alpha val="70000"/>
            </a:schemeClr>
          </a:solidFill>
        </p:spPr>
        <p:txBody>
          <a:bodyPr>
            <a:normAutofit/>
          </a:bodyPr>
          <a:lstStyle/>
          <a:p>
            <a:r>
              <a:rPr lang="nb-NO" sz="2400" b="1" dirty="0">
                <a:solidFill>
                  <a:srgbClr val="AE2C2C"/>
                </a:solidFill>
                <a:latin typeface="Sketch Block" pitchFamily="2" charset="0"/>
              </a:rPr>
              <a:t>Bygg- og anleggsteknikk</a:t>
            </a:r>
            <a:br>
              <a:rPr lang="nb-NO" sz="2400" b="1" dirty="0">
                <a:solidFill>
                  <a:srgbClr val="AE2C2C"/>
                </a:solidFill>
                <a:latin typeface="Sketch Block" pitchFamily="2" charset="0"/>
              </a:rPr>
            </a:br>
            <a:r>
              <a:rPr lang="nb-NO" sz="2400" b="1" dirty="0">
                <a:solidFill>
                  <a:srgbClr val="AE2C2C"/>
                </a:solidFill>
                <a:latin typeface="Sketch Block" pitchFamily="2" charset="0"/>
              </a:rPr>
              <a:t>(yrkesforberedende)</a:t>
            </a:r>
          </a:p>
        </p:txBody>
      </p:sp>
      <p:sp>
        <p:nvSpPr>
          <p:cNvPr id="35" name="Plassholder for bunntekst 13"/>
          <p:cNvSpPr>
            <a:spLocks noGrp="1"/>
          </p:cNvSpPr>
          <p:nvPr>
            <p:ph type="ftr" sz="quarter" idx="11"/>
          </p:nvPr>
        </p:nvSpPr>
        <p:spPr>
          <a:xfrm>
            <a:off x="6644952" y="6453336"/>
            <a:ext cx="2895600" cy="365125"/>
          </a:xfrm>
          <a:effectLst>
            <a:glow rad="228600">
              <a:schemeClr val="accent4">
                <a:satMod val="175000"/>
                <a:alpha val="40000"/>
              </a:schemeClr>
            </a:glow>
          </a:effectLst>
        </p:spPr>
        <p:txBody>
          <a:bodyPr/>
          <a:lstStyle/>
          <a:p>
            <a:r>
              <a:rPr lang="nb-NO" b="1" u="sng" dirty="0">
                <a:solidFill>
                  <a:srgbClr val="AE2C2C"/>
                </a:solidFill>
                <a:latin typeface="Sketch Block" pitchFamily="2" charset="0"/>
              </a:rPr>
              <a:t>www.you-portalen.no</a:t>
            </a:r>
          </a:p>
        </p:txBody>
      </p:sp>
      <p:pic>
        <p:nvPicPr>
          <p:cNvPr id="13" name="Bild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9894" y="1096713"/>
            <a:ext cx="7363443" cy="5761287"/>
          </a:xfrm>
          <a:prstGeom prst="rect">
            <a:avLst/>
          </a:prstGeom>
        </p:spPr>
      </p:pic>
      <p:pic>
        <p:nvPicPr>
          <p:cNvPr id="2" name="Bild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7704" y="1801881"/>
            <a:ext cx="6335042" cy="4215452"/>
          </a:xfrm>
          <a:prstGeom prst="rect">
            <a:avLst/>
          </a:prstGeom>
        </p:spPr>
      </p:pic>
      <p:sp>
        <p:nvSpPr>
          <p:cNvPr id="14" name="Rektangel 13"/>
          <p:cNvSpPr/>
          <p:nvPr/>
        </p:nvSpPr>
        <p:spPr>
          <a:xfrm>
            <a:off x="1907704" y="5646045"/>
            <a:ext cx="6344478" cy="369332"/>
          </a:xfrm>
          <a:prstGeom prst="rect">
            <a:avLst/>
          </a:prstGeom>
          <a:solidFill>
            <a:schemeClr val="bg1">
              <a:alpha val="70000"/>
            </a:schemeClr>
          </a:solidFill>
        </p:spPr>
        <p:txBody>
          <a:bodyPr wrap="square">
            <a:spAutoFit/>
          </a:bodyPr>
          <a:lstStyle/>
          <a:p>
            <a:pPr algn="ctr"/>
            <a:r>
              <a:rPr lang="nb-NO" dirty="0">
                <a:latin typeface="Sketch Block" pitchFamily="2" charset="0"/>
              </a:rPr>
              <a:t>Snekker, maler, murer, rørlegger, anleggsmaskinfører etc.</a:t>
            </a:r>
          </a:p>
        </p:txBody>
      </p:sp>
      <p:sp>
        <p:nvSpPr>
          <p:cNvPr id="18" name="TekstSylinder 17"/>
          <p:cNvSpPr txBox="1"/>
          <p:nvPr/>
        </p:nvSpPr>
        <p:spPr>
          <a:xfrm>
            <a:off x="105155" y="2627620"/>
            <a:ext cx="1237839" cy="369332"/>
          </a:xfrm>
          <a:prstGeom prst="rect">
            <a:avLst/>
          </a:prstGeom>
          <a:solidFill>
            <a:schemeClr val="bg1">
              <a:alpha val="70000"/>
            </a:schemeClr>
          </a:solidFill>
          <a:ln w="25400">
            <a:solidFill>
              <a:schemeClr val="accent1">
                <a:shade val="50000"/>
              </a:schemeClr>
            </a:solidFill>
          </a:ln>
        </p:spPr>
        <p:txBody>
          <a:bodyPr wrap="none" rtlCol="0">
            <a:spAutoFit/>
          </a:bodyPr>
          <a:lstStyle/>
          <a:p>
            <a:r>
              <a:rPr lang="nb-NO" b="1" dirty="0">
                <a:latin typeface="Sketch Block" pitchFamily="2" charset="0"/>
                <a:hlinkClick r:id="rId7"/>
              </a:rPr>
              <a:t>Utforsk BA</a:t>
            </a:r>
            <a:endParaRPr lang="nb-NO" b="1" dirty="0">
              <a:latin typeface="Sketch Block" pitchFamily="2" charset="0"/>
            </a:endParaRPr>
          </a:p>
        </p:txBody>
      </p:sp>
    </p:spTree>
    <p:extLst>
      <p:ext uri="{BB962C8B-B14F-4D97-AF65-F5344CB8AC3E}">
        <p14:creationId xmlns:p14="http://schemas.microsoft.com/office/powerpoint/2010/main" val="3015332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403648" y="1484784"/>
            <a:ext cx="6400800" cy="720080"/>
          </a:xfrm>
        </p:spPr>
        <p:txBody>
          <a:bodyPr numCol="2"/>
          <a:lstStyle/>
          <a:p>
            <a:r>
              <a:rPr lang="nb-NO" dirty="0"/>
              <a:t>	</a:t>
            </a:r>
          </a:p>
        </p:txBody>
      </p:sp>
      <p:pic>
        <p:nvPicPr>
          <p:cNvPr id="31" name="Bild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1" y="-99392"/>
            <a:ext cx="2449093" cy="1522145"/>
          </a:xfrm>
          <a:prstGeom prst="rect">
            <a:avLst/>
          </a:prstGeom>
        </p:spPr>
      </p:pic>
      <p:sp>
        <p:nvSpPr>
          <p:cNvPr id="32" name="Tittel 1"/>
          <p:cNvSpPr>
            <a:spLocks noGrp="1"/>
          </p:cNvSpPr>
          <p:nvPr>
            <p:ph type="ctrTitle"/>
          </p:nvPr>
        </p:nvSpPr>
        <p:spPr>
          <a:xfrm>
            <a:off x="2732343" y="113376"/>
            <a:ext cx="5728089" cy="1080119"/>
          </a:xfrm>
          <a:solidFill>
            <a:schemeClr val="bg1">
              <a:alpha val="70000"/>
            </a:schemeClr>
          </a:solidFill>
        </p:spPr>
        <p:txBody>
          <a:bodyPr>
            <a:noAutofit/>
          </a:bodyPr>
          <a:lstStyle/>
          <a:p>
            <a:r>
              <a:rPr lang="nb-NO" sz="2400" b="1" dirty="0">
                <a:solidFill>
                  <a:srgbClr val="AE2C2C"/>
                </a:solidFill>
                <a:latin typeface="Sketch Block" pitchFamily="2" charset="0"/>
              </a:rPr>
              <a:t>Restaurant- og matfag</a:t>
            </a:r>
            <a:br>
              <a:rPr lang="nb-NO" sz="2400" b="1" dirty="0">
                <a:latin typeface="Sketch Block" pitchFamily="2" charset="0"/>
              </a:rPr>
            </a:br>
            <a:r>
              <a:rPr lang="nb-NO" sz="2400" b="1" dirty="0">
                <a:solidFill>
                  <a:srgbClr val="AE2C2C"/>
                </a:solidFill>
                <a:latin typeface="Sketch Block" pitchFamily="2" charset="0"/>
              </a:rPr>
              <a:t>(yrkesforberedende)</a:t>
            </a:r>
          </a:p>
        </p:txBody>
      </p:sp>
      <p:sp>
        <p:nvSpPr>
          <p:cNvPr id="35" name="Plassholder for bunntekst 13"/>
          <p:cNvSpPr>
            <a:spLocks noGrp="1"/>
          </p:cNvSpPr>
          <p:nvPr>
            <p:ph type="ftr" sz="quarter" idx="11"/>
          </p:nvPr>
        </p:nvSpPr>
        <p:spPr>
          <a:xfrm>
            <a:off x="6644952" y="6453336"/>
            <a:ext cx="2895600" cy="365125"/>
          </a:xfrm>
          <a:effectLst>
            <a:glow rad="228600">
              <a:schemeClr val="accent4">
                <a:satMod val="175000"/>
                <a:alpha val="40000"/>
              </a:schemeClr>
            </a:glow>
          </a:effectLst>
        </p:spPr>
        <p:txBody>
          <a:bodyPr/>
          <a:lstStyle/>
          <a:p>
            <a:r>
              <a:rPr lang="nb-NO" b="1" u="sng" dirty="0">
                <a:solidFill>
                  <a:srgbClr val="AE2C2C"/>
                </a:solidFill>
                <a:latin typeface="Sketch Block" pitchFamily="2" charset="0"/>
              </a:rPr>
              <a:t>www.you-portalen.no</a:t>
            </a:r>
          </a:p>
        </p:txBody>
      </p:sp>
      <p:pic>
        <p:nvPicPr>
          <p:cNvPr id="13" name="Bild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894" y="1096713"/>
            <a:ext cx="7363443" cy="5761287"/>
          </a:xfrm>
          <a:prstGeom prst="rect">
            <a:avLst/>
          </a:prstGeom>
        </p:spPr>
      </p:pic>
      <p:pic>
        <p:nvPicPr>
          <p:cNvPr id="10" name="Bild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1484784"/>
            <a:ext cx="1086366" cy="1016376"/>
          </a:xfrm>
          <a:prstGeom prst="rect">
            <a:avLst/>
          </a:prstGeom>
          <a:effectLst>
            <a:glow rad="228600">
              <a:schemeClr val="bg1">
                <a:alpha val="40000"/>
              </a:schemeClr>
            </a:glow>
          </a:effectLst>
        </p:spPr>
      </p:pic>
      <p:pic>
        <p:nvPicPr>
          <p:cNvPr id="4" name="Bild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7704" y="1772816"/>
            <a:ext cx="6344478" cy="4229652"/>
          </a:xfrm>
          <a:prstGeom prst="rect">
            <a:avLst/>
          </a:prstGeom>
        </p:spPr>
      </p:pic>
      <p:sp>
        <p:nvSpPr>
          <p:cNvPr id="14" name="Rektangel 13"/>
          <p:cNvSpPr/>
          <p:nvPr/>
        </p:nvSpPr>
        <p:spPr>
          <a:xfrm>
            <a:off x="1907704" y="5646045"/>
            <a:ext cx="6344478" cy="369332"/>
          </a:xfrm>
          <a:prstGeom prst="rect">
            <a:avLst/>
          </a:prstGeom>
          <a:solidFill>
            <a:schemeClr val="bg1">
              <a:alpha val="70000"/>
            </a:schemeClr>
          </a:solidFill>
        </p:spPr>
        <p:txBody>
          <a:bodyPr wrap="square">
            <a:spAutoFit/>
          </a:bodyPr>
          <a:lstStyle/>
          <a:p>
            <a:pPr algn="ctr"/>
            <a:r>
              <a:rPr lang="nb-NO" dirty="0">
                <a:latin typeface="Sketch Block" pitchFamily="2" charset="0"/>
              </a:rPr>
              <a:t>Kokk, servitør, baker, sjømathandler, slakter etc.</a:t>
            </a:r>
          </a:p>
        </p:txBody>
      </p:sp>
      <p:sp>
        <p:nvSpPr>
          <p:cNvPr id="12" name="TekstSylinder 11"/>
          <p:cNvSpPr txBox="1"/>
          <p:nvPr/>
        </p:nvSpPr>
        <p:spPr>
          <a:xfrm>
            <a:off x="105155" y="2627620"/>
            <a:ext cx="1285929" cy="369332"/>
          </a:xfrm>
          <a:prstGeom prst="rect">
            <a:avLst/>
          </a:prstGeom>
          <a:solidFill>
            <a:schemeClr val="bg1">
              <a:alpha val="70000"/>
            </a:schemeClr>
          </a:solidFill>
          <a:ln w="25400">
            <a:solidFill>
              <a:schemeClr val="accent1">
                <a:shade val="50000"/>
              </a:schemeClr>
            </a:solidFill>
          </a:ln>
        </p:spPr>
        <p:txBody>
          <a:bodyPr wrap="none" rtlCol="0">
            <a:spAutoFit/>
          </a:bodyPr>
          <a:lstStyle/>
          <a:p>
            <a:r>
              <a:rPr lang="nb-NO" b="1" dirty="0">
                <a:latin typeface="Sketch Block" pitchFamily="2" charset="0"/>
                <a:hlinkClick r:id="rId7"/>
              </a:rPr>
              <a:t>Utforsk RM</a:t>
            </a:r>
            <a:endParaRPr lang="nb-NO" b="1" dirty="0">
              <a:latin typeface="Sketch Block" pitchFamily="2" charset="0"/>
            </a:endParaRPr>
          </a:p>
        </p:txBody>
      </p:sp>
    </p:spTree>
    <p:extLst>
      <p:ext uri="{BB962C8B-B14F-4D97-AF65-F5344CB8AC3E}">
        <p14:creationId xmlns:p14="http://schemas.microsoft.com/office/powerpoint/2010/main" val="2932599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403648" y="1484784"/>
            <a:ext cx="6400800" cy="720080"/>
          </a:xfrm>
        </p:spPr>
        <p:txBody>
          <a:bodyPr numCol="2"/>
          <a:lstStyle/>
          <a:p>
            <a:r>
              <a:rPr lang="nb-NO" dirty="0"/>
              <a:t>	</a:t>
            </a:r>
          </a:p>
        </p:txBody>
      </p:sp>
      <p:pic>
        <p:nvPicPr>
          <p:cNvPr id="31" name="Bild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1" y="-99392"/>
            <a:ext cx="2449093" cy="1522145"/>
          </a:xfrm>
          <a:prstGeom prst="rect">
            <a:avLst/>
          </a:prstGeom>
        </p:spPr>
      </p:pic>
      <p:sp>
        <p:nvSpPr>
          <p:cNvPr id="32" name="Tittel 1"/>
          <p:cNvSpPr>
            <a:spLocks noGrp="1"/>
          </p:cNvSpPr>
          <p:nvPr>
            <p:ph type="ctrTitle"/>
          </p:nvPr>
        </p:nvSpPr>
        <p:spPr>
          <a:xfrm>
            <a:off x="2732343" y="113376"/>
            <a:ext cx="5728089" cy="1080119"/>
          </a:xfrm>
          <a:solidFill>
            <a:schemeClr val="bg1">
              <a:alpha val="70000"/>
            </a:schemeClr>
          </a:solidFill>
        </p:spPr>
        <p:txBody>
          <a:bodyPr>
            <a:normAutofit/>
          </a:bodyPr>
          <a:lstStyle/>
          <a:p>
            <a:r>
              <a:rPr lang="nb-NO" sz="2400" b="1" dirty="0">
                <a:solidFill>
                  <a:srgbClr val="AE2C2C"/>
                </a:solidFill>
                <a:latin typeface="Sketch Block" pitchFamily="2" charset="0"/>
              </a:rPr>
              <a:t>Helse- og oppvekstfag</a:t>
            </a:r>
            <a:br>
              <a:rPr lang="nb-NO" sz="2400" b="1" dirty="0">
                <a:solidFill>
                  <a:srgbClr val="AE2C2C"/>
                </a:solidFill>
                <a:latin typeface="Sketch Block" pitchFamily="2" charset="0"/>
              </a:rPr>
            </a:br>
            <a:r>
              <a:rPr lang="nb-NO" sz="2400" b="1" dirty="0">
                <a:solidFill>
                  <a:srgbClr val="AE2C2C"/>
                </a:solidFill>
                <a:latin typeface="Sketch Block" pitchFamily="2" charset="0"/>
              </a:rPr>
              <a:t>(yrkesforberedende)</a:t>
            </a:r>
          </a:p>
        </p:txBody>
      </p:sp>
      <p:sp>
        <p:nvSpPr>
          <p:cNvPr id="35" name="Plassholder for bunntekst 13"/>
          <p:cNvSpPr>
            <a:spLocks noGrp="1"/>
          </p:cNvSpPr>
          <p:nvPr>
            <p:ph type="ftr" sz="quarter" idx="11"/>
          </p:nvPr>
        </p:nvSpPr>
        <p:spPr>
          <a:xfrm>
            <a:off x="6644952" y="6453336"/>
            <a:ext cx="2895600" cy="365125"/>
          </a:xfrm>
          <a:effectLst>
            <a:glow rad="228600">
              <a:schemeClr val="accent4">
                <a:satMod val="175000"/>
                <a:alpha val="40000"/>
              </a:schemeClr>
            </a:glow>
          </a:effectLst>
        </p:spPr>
        <p:txBody>
          <a:bodyPr/>
          <a:lstStyle/>
          <a:p>
            <a:r>
              <a:rPr lang="nb-NO" b="1" u="sng" dirty="0">
                <a:solidFill>
                  <a:srgbClr val="AE2C2C"/>
                </a:solidFill>
                <a:latin typeface="Sketch Block" pitchFamily="2" charset="0"/>
              </a:rPr>
              <a:t>www.you-portalen.no</a:t>
            </a:r>
          </a:p>
        </p:txBody>
      </p:sp>
      <p:pic>
        <p:nvPicPr>
          <p:cNvPr id="13" name="Bild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894" y="1096713"/>
            <a:ext cx="7363443" cy="5761287"/>
          </a:xfrm>
          <a:prstGeom prst="rect">
            <a:avLst/>
          </a:prstGeom>
        </p:spPr>
      </p:pic>
      <p:pic>
        <p:nvPicPr>
          <p:cNvPr id="10" name="Bild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440" y="1556792"/>
            <a:ext cx="1081208" cy="864096"/>
          </a:xfrm>
          <a:prstGeom prst="rect">
            <a:avLst/>
          </a:prstGeom>
          <a:effectLst>
            <a:glow rad="228600">
              <a:schemeClr val="bg1">
                <a:alpha val="40000"/>
              </a:schemeClr>
            </a:glow>
          </a:effectLst>
        </p:spPr>
      </p:pic>
      <p:pic>
        <p:nvPicPr>
          <p:cNvPr id="4" name="Bild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9712" y="1772816"/>
            <a:ext cx="6335042" cy="4215453"/>
          </a:xfrm>
          <a:prstGeom prst="rect">
            <a:avLst/>
          </a:prstGeom>
        </p:spPr>
      </p:pic>
      <p:sp>
        <p:nvSpPr>
          <p:cNvPr id="14" name="Rektangel 13"/>
          <p:cNvSpPr/>
          <p:nvPr/>
        </p:nvSpPr>
        <p:spPr>
          <a:xfrm>
            <a:off x="1971938" y="5646045"/>
            <a:ext cx="6344478" cy="369332"/>
          </a:xfrm>
          <a:prstGeom prst="rect">
            <a:avLst/>
          </a:prstGeom>
          <a:solidFill>
            <a:schemeClr val="bg1">
              <a:alpha val="70000"/>
            </a:schemeClr>
          </a:solidFill>
        </p:spPr>
        <p:txBody>
          <a:bodyPr wrap="square">
            <a:spAutoFit/>
          </a:bodyPr>
          <a:lstStyle/>
          <a:p>
            <a:pPr algn="ctr"/>
            <a:r>
              <a:rPr lang="nb-NO" dirty="0">
                <a:latin typeface="Sketch Block" pitchFamily="2" charset="0"/>
              </a:rPr>
              <a:t>Hudpleier, helsefagarbeider, ambulansearbeider etc.</a:t>
            </a:r>
          </a:p>
        </p:txBody>
      </p:sp>
      <p:sp>
        <p:nvSpPr>
          <p:cNvPr id="12" name="TekstSylinder 11"/>
          <p:cNvSpPr txBox="1"/>
          <p:nvPr/>
        </p:nvSpPr>
        <p:spPr>
          <a:xfrm>
            <a:off x="105155" y="2564904"/>
            <a:ext cx="1295547" cy="369332"/>
          </a:xfrm>
          <a:prstGeom prst="rect">
            <a:avLst/>
          </a:prstGeom>
          <a:solidFill>
            <a:schemeClr val="bg1">
              <a:alpha val="70000"/>
            </a:schemeClr>
          </a:solidFill>
          <a:ln w="25400">
            <a:solidFill>
              <a:schemeClr val="accent1">
                <a:shade val="50000"/>
              </a:schemeClr>
            </a:solidFill>
          </a:ln>
        </p:spPr>
        <p:txBody>
          <a:bodyPr wrap="none" rtlCol="0">
            <a:spAutoFit/>
          </a:bodyPr>
          <a:lstStyle/>
          <a:p>
            <a:r>
              <a:rPr lang="nb-NO" b="1" dirty="0">
                <a:latin typeface="Sketch Block" pitchFamily="2" charset="0"/>
                <a:hlinkClick r:id="rId7"/>
              </a:rPr>
              <a:t>Utforsk HO</a:t>
            </a:r>
            <a:endParaRPr lang="nb-NO" b="1" dirty="0">
              <a:latin typeface="Sketch Block" pitchFamily="2" charset="0"/>
            </a:endParaRPr>
          </a:p>
        </p:txBody>
      </p:sp>
    </p:spTree>
    <p:extLst>
      <p:ext uri="{BB962C8B-B14F-4D97-AF65-F5344CB8AC3E}">
        <p14:creationId xmlns:p14="http://schemas.microsoft.com/office/powerpoint/2010/main" val="2448261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403648" y="1484784"/>
            <a:ext cx="6400800" cy="720080"/>
          </a:xfrm>
        </p:spPr>
        <p:txBody>
          <a:bodyPr numCol="2"/>
          <a:lstStyle/>
          <a:p>
            <a:r>
              <a:rPr lang="nb-NO" dirty="0"/>
              <a:t>	</a:t>
            </a:r>
          </a:p>
        </p:txBody>
      </p:sp>
      <p:pic>
        <p:nvPicPr>
          <p:cNvPr id="31" name="Bild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1" y="-99392"/>
            <a:ext cx="2449093" cy="1522145"/>
          </a:xfrm>
          <a:prstGeom prst="rect">
            <a:avLst/>
          </a:prstGeom>
        </p:spPr>
      </p:pic>
      <p:sp>
        <p:nvSpPr>
          <p:cNvPr id="32" name="Tittel 1"/>
          <p:cNvSpPr>
            <a:spLocks noGrp="1"/>
          </p:cNvSpPr>
          <p:nvPr>
            <p:ph type="ctrTitle"/>
          </p:nvPr>
        </p:nvSpPr>
        <p:spPr>
          <a:xfrm>
            <a:off x="2732343" y="113376"/>
            <a:ext cx="5728089" cy="1080119"/>
          </a:xfrm>
          <a:solidFill>
            <a:schemeClr val="bg1">
              <a:alpha val="70000"/>
            </a:schemeClr>
          </a:solidFill>
        </p:spPr>
        <p:txBody>
          <a:bodyPr>
            <a:normAutofit/>
          </a:bodyPr>
          <a:lstStyle/>
          <a:p>
            <a:r>
              <a:rPr lang="nb-NO" sz="2400" b="1" dirty="0">
                <a:solidFill>
                  <a:srgbClr val="AE2C2C"/>
                </a:solidFill>
                <a:latin typeface="Sketch Block" pitchFamily="2" charset="0"/>
              </a:rPr>
              <a:t>Håndverk, design og produktutvikling</a:t>
            </a:r>
            <a:br>
              <a:rPr lang="nb-NO" sz="2400" b="1" dirty="0">
                <a:solidFill>
                  <a:srgbClr val="AE2C2C"/>
                </a:solidFill>
                <a:latin typeface="Sketch Block" pitchFamily="2" charset="0"/>
              </a:rPr>
            </a:br>
            <a:r>
              <a:rPr lang="nb-NO" sz="2400" b="1" dirty="0">
                <a:solidFill>
                  <a:srgbClr val="AE2C2C"/>
                </a:solidFill>
                <a:latin typeface="Sketch Block" pitchFamily="2" charset="0"/>
              </a:rPr>
              <a:t>(yrkesforberedende)</a:t>
            </a:r>
          </a:p>
        </p:txBody>
      </p:sp>
      <p:sp>
        <p:nvSpPr>
          <p:cNvPr id="35" name="Plassholder for bunntekst 13"/>
          <p:cNvSpPr>
            <a:spLocks noGrp="1"/>
          </p:cNvSpPr>
          <p:nvPr>
            <p:ph type="ftr" sz="quarter" idx="11"/>
          </p:nvPr>
        </p:nvSpPr>
        <p:spPr>
          <a:xfrm>
            <a:off x="6644952" y="6453336"/>
            <a:ext cx="2895600" cy="365125"/>
          </a:xfrm>
          <a:effectLst>
            <a:glow rad="228600">
              <a:schemeClr val="accent4">
                <a:satMod val="175000"/>
                <a:alpha val="40000"/>
              </a:schemeClr>
            </a:glow>
          </a:effectLst>
        </p:spPr>
        <p:txBody>
          <a:bodyPr/>
          <a:lstStyle/>
          <a:p>
            <a:r>
              <a:rPr lang="nb-NO" b="1" u="sng" dirty="0">
                <a:solidFill>
                  <a:srgbClr val="AE2C2C"/>
                </a:solidFill>
                <a:latin typeface="Sketch Block" pitchFamily="2" charset="0"/>
              </a:rPr>
              <a:t>www.you-portalen.no</a:t>
            </a:r>
          </a:p>
        </p:txBody>
      </p:sp>
      <p:pic>
        <p:nvPicPr>
          <p:cNvPr id="13" name="Bild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894" y="1096713"/>
            <a:ext cx="7363443" cy="5761287"/>
          </a:xfrm>
          <a:prstGeom prst="rect">
            <a:avLst/>
          </a:prstGeom>
        </p:spPr>
      </p:pic>
      <p:sp>
        <p:nvSpPr>
          <p:cNvPr id="12" name="TekstSylinder 11"/>
          <p:cNvSpPr txBox="1"/>
          <p:nvPr/>
        </p:nvSpPr>
        <p:spPr>
          <a:xfrm>
            <a:off x="105155" y="2699628"/>
            <a:ext cx="1277914" cy="369332"/>
          </a:xfrm>
          <a:prstGeom prst="rect">
            <a:avLst/>
          </a:prstGeom>
          <a:solidFill>
            <a:schemeClr val="bg1">
              <a:alpha val="70000"/>
            </a:schemeClr>
          </a:solidFill>
          <a:ln w="25400">
            <a:solidFill>
              <a:schemeClr val="accent1">
                <a:shade val="50000"/>
              </a:schemeClr>
            </a:solidFill>
          </a:ln>
        </p:spPr>
        <p:txBody>
          <a:bodyPr wrap="none" rtlCol="0">
            <a:spAutoFit/>
          </a:bodyPr>
          <a:lstStyle/>
          <a:p>
            <a:r>
              <a:rPr lang="nb-NO" b="1">
                <a:latin typeface="Sketch Block" pitchFamily="2" charset="0"/>
                <a:hlinkClick r:id="rId5"/>
              </a:rPr>
              <a:t>Utforsk HD</a:t>
            </a:r>
            <a:endParaRPr lang="nb-NO" b="1" dirty="0">
              <a:latin typeface="Sketch Block" pitchFamily="2" charset="0"/>
            </a:endParaRPr>
          </a:p>
        </p:txBody>
      </p:sp>
      <p:pic>
        <p:nvPicPr>
          <p:cNvPr id="6" name="Bilde 5" descr="Et bilde som inneholder våpen, sverd, metalltråd, kniv&#10;&#10;Automatisk generert beskrivelse">
            <a:extLst>
              <a:ext uri="{FF2B5EF4-FFF2-40B4-BE49-F238E27FC236}">
                <a16:creationId xmlns:a16="http://schemas.microsoft.com/office/drawing/2014/main" id="{099851C9-2D2E-43B2-8304-C3E7E9055D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873" y="1270449"/>
            <a:ext cx="1341466" cy="1341466"/>
          </a:xfrm>
          <a:prstGeom prst="rect">
            <a:avLst/>
          </a:prstGeom>
        </p:spPr>
      </p:pic>
      <p:pic>
        <p:nvPicPr>
          <p:cNvPr id="8" name="Bilde 7" descr="Et bilde som inneholder innendørs, bord, metall, tre&#10;&#10;Automatisk generert beskrivelse">
            <a:extLst>
              <a:ext uri="{FF2B5EF4-FFF2-40B4-BE49-F238E27FC236}">
                <a16:creationId xmlns:a16="http://schemas.microsoft.com/office/drawing/2014/main" id="{0D016FB1-1B37-4BEC-89C9-704292D431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7704" y="1772816"/>
            <a:ext cx="6400800" cy="4269953"/>
          </a:xfrm>
          <a:prstGeom prst="rect">
            <a:avLst/>
          </a:prstGeom>
        </p:spPr>
      </p:pic>
    </p:spTree>
    <p:extLst>
      <p:ext uri="{BB962C8B-B14F-4D97-AF65-F5344CB8AC3E}">
        <p14:creationId xmlns:p14="http://schemas.microsoft.com/office/powerpoint/2010/main" val="2624361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403648" y="1484784"/>
            <a:ext cx="6400800" cy="720080"/>
          </a:xfrm>
        </p:spPr>
        <p:txBody>
          <a:bodyPr numCol="2"/>
          <a:lstStyle/>
          <a:p>
            <a:r>
              <a:rPr lang="nb-NO" dirty="0"/>
              <a:t>	</a:t>
            </a:r>
          </a:p>
        </p:txBody>
      </p:sp>
      <p:pic>
        <p:nvPicPr>
          <p:cNvPr id="31" name="Bild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1" y="-99392"/>
            <a:ext cx="2449093" cy="1522145"/>
          </a:xfrm>
          <a:prstGeom prst="rect">
            <a:avLst/>
          </a:prstGeom>
        </p:spPr>
      </p:pic>
      <p:sp>
        <p:nvSpPr>
          <p:cNvPr id="32" name="Tittel 1"/>
          <p:cNvSpPr>
            <a:spLocks noGrp="1"/>
          </p:cNvSpPr>
          <p:nvPr>
            <p:ph type="ctrTitle"/>
          </p:nvPr>
        </p:nvSpPr>
        <p:spPr>
          <a:xfrm>
            <a:off x="2732343" y="113376"/>
            <a:ext cx="5728089" cy="1080119"/>
          </a:xfrm>
          <a:solidFill>
            <a:schemeClr val="bg1">
              <a:alpha val="70000"/>
            </a:schemeClr>
          </a:solidFill>
        </p:spPr>
        <p:txBody>
          <a:bodyPr>
            <a:normAutofit fontScale="90000"/>
          </a:bodyPr>
          <a:lstStyle/>
          <a:p>
            <a:r>
              <a:rPr lang="nb-NO" sz="2400" b="1" dirty="0">
                <a:solidFill>
                  <a:srgbClr val="AE2C2C"/>
                </a:solidFill>
                <a:latin typeface="Sketch Block" pitchFamily="2" charset="0"/>
              </a:rPr>
              <a:t>Frisør, blomster, interiør og eksponeringsdesign (yrkesforberedende)</a:t>
            </a:r>
          </a:p>
        </p:txBody>
      </p:sp>
      <p:sp>
        <p:nvSpPr>
          <p:cNvPr id="35" name="Plassholder for bunntekst 13"/>
          <p:cNvSpPr>
            <a:spLocks noGrp="1"/>
          </p:cNvSpPr>
          <p:nvPr>
            <p:ph type="ftr" sz="quarter" idx="11"/>
          </p:nvPr>
        </p:nvSpPr>
        <p:spPr>
          <a:xfrm>
            <a:off x="6644952" y="6453336"/>
            <a:ext cx="2895600" cy="365125"/>
          </a:xfrm>
          <a:effectLst>
            <a:glow rad="228600">
              <a:schemeClr val="accent4">
                <a:satMod val="175000"/>
                <a:alpha val="40000"/>
              </a:schemeClr>
            </a:glow>
          </a:effectLst>
        </p:spPr>
        <p:txBody>
          <a:bodyPr/>
          <a:lstStyle/>
          <a:p>
            <a:r>
              <a:rPr lang="nb-NO" b="1" u="sng" dirty="0">
                <a:solidFill>
                  <a:srgbClr val="AE2C2C"/>
                </a:solidFill>
                <a:latin typeface="Sketch Block" pitchFamily="2" charset="0"/>
              </a:rPr>
              <a:t>www.you-portalen.no</a:t>
            </a:r>
          </a:p>
        </p:txBody>
      </p:sp>
      <p:pic>
        <p:nvPicPr>
          <p:cNvPr id="13" name="Bild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894" y="1096713"/>
            <a:ext cx="7363443" cy="5761287"/>
          </a:xfrm>
          <a:prstGeom prst="rect">
            <a:avLst/>
          </a:prstGeom>
        </p:spPr>
      </p:pic>
      <p:pic>
        <p:nvPicPr>
          <p:cNvPr id="5" name="Bild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1395837"/>
            <a:ext cx="1241075" cy="1241075"/>
          </a:xfrm>
          <a:prstGeom prst="rect">
            <a:avLst/>
          </a:prstGeom>
          <a:effectLst>
            <a:glow rad="228600">
              <a:schemeClr val="bg1">
                <a:alpha val="40000"/>
              </a:schemeClr>
            </a:glow>
          </a:effectLst>
        </p:spPr>
      </p:pic>
      <p:sp>
        <p:nvSpPr>
          <p:cNvPr id="12" name="TekstSylinder 11"/>
          <p:cNvSpPr txBox="1"/>
          <p:nvPr/>
        </p:nvSpPr>
        <p:spPr>
          <a:xfrm>
            <a:off x="105155" y="2699628"/>
            <a:ext cx="1208985" cy="369332"/>
          </a:xfrm>
          <a:prstGeom prst="rect">
            <a:avLst/>
          </a:prstGeom>
          <a:solidFill>
            <a:schemeClr val="bg1">
              <a:alpha val="70000"/>
            </a:schemeClr>
          </a:solidFill>
          <a:ln w="25400">
            <a:solidFill>
              <a:schemeClr val="accent1">
                <a:shade val="50000"/>
              </a:schemeClr>
            </a:solidFill>
          </a:ln>
        </p:spPr>
        <p:txBody>
          <a:bodyPr wrap="none" rtlCol="0">
            <a:spAutoFit/>
          </a:bodyPr>
          <a:lstStyle/>
          <a:p>
            <a:r>
              <a:rPr lang="nb-NO" b="1" dirty="0">
                <a:latin typeface="Sketch Block" pitchFamily="2" charset="0"/>
                <a:hlinkClick r:id="rId6"/>
              </a:rPr>
              <a:t>Utforsk FB</a:t>
            </a:r>
            <a:endParaRPr lang="nb-NO" b="1" dirty="0">
              <a:latin typeface="Sketch Block" pitchFamily="2" charset="0"/>
            </a:endParaRPr>
          </a:p>
        </p:txBody>
      </p:sp>
      <p:pic>
        <p:nvPicPr>
          <p:cNvPr id="6" name="Bilde 5" descr="Et bilde som inneholder klær, person, sitter, kvinne&#10;&#10;Automatisk generert beskrivelse">
            <a:extLst>
              <a:ext uri="{FF2B5EF4-FFF2-40B4-BE49-F238E27FC236}">
                <a16:creationId xmlns:a16="http://schemas.microsoft.com/office/drawing/2014/main" id="{4F38795E-DCBB-4875-BC21-904ED3745C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95020" y="1821215"/>
            <a:ext cx="6388188" cy="4258792"/>
          </a:xfrm>
          <a:prstGeom prst="rect">
            <a:avLst/>
          </a:prstGeom>
        </p:spPr>
      </p:pic>
    </p:spTree>
    <p:extLst>
      <p:ext uri="{BB962C8B-B14F-4D97-AF65-F5344CB8AC3E}">
        <p14:creationId xmlns:p14="http://schemas.microsoft.com/office/powerpoint/2010/main" val="4093742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403648" y="1484784"/>
            <a:ext cx="6400800" cy="720080"/>
          </a:xfrm>
        </p:spPr>
        <p:txBody>
          <a:bodyPr numCol="2"/>
          <a:lstStyle/>
          <a:p>
            <a:r>
              <a:rPr lang="nb-NO" dirty="0"/>
              <a:t>	</a:t>
            </a:r>
          </a:p>
        </p:txBody>
      </p:sp>
      <p:pic>
        <p:nvPicPr>
          <p:cNvPr id="31" name="Bild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1" y="-99392"/>
            <a:ext cx="2449093" cy="1522145"/>
          </a:xfrm>
          <a:prstGeom prst="rect">
            <a:avLst/>
          </a:prstGeom>
        </p:spPr>
      </p:pic>
      <p:sp>
        <p:nvSpPr>
          <p:cNvPr id="32" name="Tittel 1"/>
          <p:cNvSpPr>
            <a:spLocks noGrp="1"/>
          </p:cNvSpPr>
          <p:nvPr>
            <p:ph type="ctrTitle"/>
          </p:nvPr>
        </p:nvSpPr>
        <p:spPr>
          <a:xfrm>
            <a:off x="2732343" y="113376"/>
            <a:ext cx="5728089" cy="1080119"/>
          </a:xfrm>
          <a:solidFill>
            <a:schemeClr val="bg1">
              <a:alpha val="70000"/>
            </a:schemeClr>
          </a:solidFill>
        </p:spPr>
        <p:txBody>
          <a:bodyPr>
            <a:normAutofit/>
          </a:bodyPr>
          <a:lstStyle/>
          <a:p>
            <a:r>
              <a:rPr lang="nb-NO" sz="2400" b="1" dirty="0">
                <a:solidFill>
                  <a:srgbClr val="AE2C2C"/>
                </a:solidFill>
                <a:latin typeface="Sketch Block" pitchFamily="2" charset="0"/>
              </a:rPr>
              <a:t> Salg, service og reiseliv </a:t>
            </a:r>
            <a:br>
              <a:rPr lang="nb-NO" sz="2400" b="1" dirty="0">
                <a:solidFill>
                  <a:srgbClr val="AE2C2C"/>
                </a:solidFill>
                <a:latin typeface="Sketch Block" pitchFamily="2" charset="0"/>
              </a:rPr>
            </a:br>
            <a:r>
              <a:rPr lang="nb-NO" sz="2400" b="1" dirty="0">
                <a:solidFill>
                  <a:srgbClr val="AE2C2C"/>
                </a:solidFill>
                <a:latin typeface="Sketch Block" pitchFamily="2" charset="0"/>
              </a:rPr>
              <a:t>(yrkesforberedende)</a:t>
            </a:r>
          </a:p>
        </p:txBody>
      </p:sp>
      <p:sp>
        <p:nvSpPr>
          <p:cNvPr id="35" name="Plassholder for bunntekst 13"/>
          <p:cNvSpPr>
            <a:spLocks noGrp="1"/>
          </p:cNvSpPr>
          <p:nvPr>
            <p:ph type="ftr" sz="quarter" idx="11"/>
          </p:nvPr>
        </p:nvSpPr>
        <p:spPr>
          <a:xfrm>
            <a:off x="6644952" y="6453336"/>
            <a:ext cx="2895600" cy="365125"/>
          </a:xfrm>
          <a:effectLst>
            <a:glow rad="228600">
              <a:schemeClr val="accent4">
                <a:satMod val="175000"/>
                <a:alpha val="40000"/>
              </a:schemeClr>
            </a:glow>
          </a:effectLst>
        </p:spPr>
        <p:txBody>
          <a:bodyPr/>
          <a:lstStyle/>
          <a:p>
            <a:r>
              <a:rPr lang="nb-NO" b="1" u="sng" dirty="0">
                <a:solidFill>
                  <a:srgbClr val="AE2C2C"/>
                </a:solidFill>
                <a:latin typeface="Sketch Block" pitchFamily="2" charset="0"/>
              </a:rPr>
              <a:t>www.you-portalen.no</a:t>
            </a:r>
          </a:p>
        </p:txBody>
      </p:sp>
      <p:pic>
        <p:nvPicPr>
          <p:cNvPr id="13" name="Bild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894" y="1096713"/>
            <a:ext cx="7363443" cy="5761287"/>
          </a:xfrm>
          <a:prstGeom prst="rect">
            <a:avLst/>
          </a:prstGeom>
        </p:spPr>
      </p:pic>
      <p:pic>
        <p:nvPicPr>
          <p:cNvPr id="2" name="Bild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1422753"/>
            <a:ext cx="1224136" cy="1224136"/>
          </a:xfrm>
          <a:prstGeom prst="rect">
            <a:avLst/>
          </a:prstGeom>
          <a:effectLst>
            <a:glow rad="228600">
              <a:schemeClr val="bg1">
                <a:alpha val="40000"/>
              </a:schemeClr>
            </a:glow>
          </a:effectLst>
        </p:spPr>
      </p:pic>
      <p:pic>
        <p:nvPicPr>
          <p:cNvPr id="6" name="Bilde 5" descr="Et bilde som inneholder innendørs, bord, pult, datamaskin&#10;&#10;Automatisk generert beskrivelse">
            <a:extLst>
              <a:ext uri="{FF2B5EF4-FFF2-40B4-BE49-F238E27FC236}">
                <a16:creationId xmlns:a16="http://schemas.microsoft.com/office/drawing/2014/main" id="{B91DB8C8-676D-4A74-AB54-ACFB91C6E0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7218" y="1792720"/>
            <a:ext cx="6459198" cy="4300576"/>
          </a:xfrm>
          <a:prstGeom prst="rect">
            <a:avLst/>
          </a:prstGeom>
        </p:spPr>
      </p:pic>
      <p:sp>
        <p:nvSpPr>
          <p:cNvPr id="14" name="Rektangel 13"/>
          <p:cNvSpPr/>
          <p:nvPr/>
        </p:nvSpPr>
        <p:spPr>
          <a:xfrm>
            <a:off x="1857218" y="5719318"/>
            <a:ext cx="6459198" cy="369332"/>
          </a:xfrm>
          <a:prstGeom prst="rect">
            <a:avLst/>
          </a:prstGeom>
          <a:solidFill>
            <a:schemeClr val="bg1">
              <a:alpha val="70000"/>
            </a:schemeClr>
          </a:solidFill>
        </p:spPr>
        <p:txBody>
          <a:bodyPr wrap="square">
            <a:spAutoFit/>
          </a:bodyPr>
          <a:lstStyle/>
          <a:p>
            <a:pPr algn="ctr"/>
            <a:r>
              <a:rPr lang="nb-NO" dirty="0">
                <a:latin typeface="Sketch Block" pitchFamily="2" charset="0"/>
              </a:rPr>
              <a:t>Resepsjonist, selger, vekter, reiselivsmedarbeider etc.</a:t>
            </a:r>
          </a:p>
        </p:txBody>
      </p:sp>
      <p:sp>
        <p:nvSpPr>
          <p:cNvPr id="10" name="TekstSylinder 9"/>
          <p:cNvSpPr txBox="1"/>
          <p:nvPr/>
        </p:nvSpPr>
        <p:spPr>
          <a:xfrm>
            <a:off x="105155" y="2699628"/>
            <a:ext cx="1205779" cy="369332"/>
          </a:xfrm>
          <a:prstGeom prst="rect">
            <a:avLst/>
          </a:prstGeom>
          <a:solidFill>
            <a:schemeClr val="bg1">
              <a:alpha val="70000"/>
            </a:schemeClr>
          </a:solidFill>
          <a:ln w="25400">
            <a:solidFill>
              <a:schemeClr val="accent1">
                <a:shade val="50000"/>
              </a:schemeClr>
            </a:solidFill>
          </a:ln>
        </p:spPr>
        <p:txBody>
          <a:bodyPr wrap="none" rtlCol="0">
            <a:spAutoFit/>
          </a:bodyPr>
          <a:lstStyle/>
          <a:p>
            <a:r>
              <a:rPr lang="nb-NO" b="1" dirty="0">
                <a:latin typeface="Sketch Block" pitchFamily="2" charset="0"/>
                <a:hlinkClick r:id="rId7"/>
              </a:rPr>
              <a:t>Utforsk SS</a:t>
            </a:r>
            <a:endParaRPr lang="nb-NO" b="1" dirty="0">
              <a:latin typeface="Sketch Block" pitchFamily="2" charset="0"/>
            </a:endParaRPr>
          </a:p>
        </p:txBody>
      </p:sp>
    </p:spTree>
    <p:extLst>
      <p:ext uri="{BB962C8B-B14F-4D97-AF65-F5344CB8AC3E}">
        <p14:creationId xmlns:p14="http://schemas.microsoft.com/office/powerpoint/2010/main" val="2161164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403648" y="1484784"/>
            <a:ext cx="6400800" cy="720080"/>
          </a:xfrm>
        </p:spPr>
        <p:txBody>
          <a:bodyPr numCol="2"/>
          <a:lstStyle/>
          <a:p>
            <a:r>
              <a:rPr lang="nb-NO" dirty="0"/>
              <a:t>	</a:t>
            </a:r>
          </a:p>
        </p:txBody>
      </p:sp>
      <p:pic>
        <p:nvPicPr>
          <p:cNvPr id="31" name="Bild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1" y="-99392"/>
            <a:ext cx="2449093" cy="1522145"/>
          </a:xfrm>
          <a:prstGeom prst="rect">
            <a:avLst/>
          </a:prstGeom>
        </p:spPr>
      </p:pic>
      <p:sp>
        <p:nvSpPr>
          <p:cNvPr id="32" name="Tittel 1"/>
          <p:cNvSpPr>
            <a:spLocks noGrp="1"/>
          </p:cNvSpPr>
          <p:nvPr>
            <p:ph type="ctrTitle"/>
          </p:nvPr>
        </p:nvSpPr>
        <p:spPr>
          <a:xfrm>
            <a:off x="2732343" y="113376"/>
            <a:ext cx="5728089" cy="1080119"/>
          </a:xfrm>
          <a:solidFill>
            <a:schemeClr val="bg1">
              <a:alpha val="70000"/>
            </a:schemeClr>
          </a:solidFill>
        </p:spPr>
        <p:txBody>
          <a:bodyPr>
            <a:normAutofit/>
          </a:bodyPr>
          <a:lstStyle/>
          <a:p>
            <a:r>
              <a:rPr lang="nb-NO" sz="2400" b="1" dirty="0">
                <a:solidFill>
                  <a:srgbClr val="AE2C2C"/>
                </a:solidFill>
                <a:latin typeface="Sketch Block" pitchFamily="2" charset="0"/>
              </a:rPr>
              <a:t>Naturbruk</a:t>
            </a:r>
            <a:br>
              <a:rPr lang="nb-NO" sz="2400" b="1" dirty="0">
                <a:solidFill>
                  <a:srgbClr val="AE2C2C"/>
                </a:solidFill>
                <a:latin typeface="Sketch Block" pitchFamily="2" charset="0"/>
              </a:rPr>
            </a:br>
            <a:r>
              <a:rPr lang="nb-NO" sz="2400" b="1" dirty="0">
                <a:solidFill>
                  <a:srgbClr val="AE2C2C"/>
                </a:solidFill>
                <a:latin typeface="Sketch Block" pitchFamily="2" charset="0"/>
              </a:rPr>
              <a:t>(yrkesforberedende)</a:t>
            </a:r>
          </a:p>
        </p:txBody>
      </p:sp>
      <p:sp>
        <p:nvSpPr>
          <p:cNvPr id="35" name="Plassholder for bunntekst 13"/>
          <p:cNvSpPr>
            <a:spLocks noGrp="1"/>
          </p:cNvSpPr>
          <p:nvPr>
            <p:ph type="ftr" sz="quarter" idx="11"/>
          </p:nvPr>
        </p:nvSpPr>
        <p:spPr>
          <a:xfrm>
            <a:off x="6644952" y="6453336"/>
            <a:ext cx="2895600" cy="365125"/>
          </a:xfrm>
          <a:effectLst>
            <a:glow rad="228600">
              <a:schemeClr val="accent4">
                <a:satMod val="175000"/>
                <a:alpha val="40000"/>
              </a:schemeClr>
            </a:glow>
          </a:effectLst>
        </p:spPr>
        <p:txBody>
          <a:bodyPr/>
          <a:lstStyle/>
          <a:p>
            <a:r>
              <a:rPr lang="nb-NO" b="1" u="sng" dirty="0">
                <a:solidFill>
                  <a:srgbClr val="AE2C2C"/>
                </a:solidFill>
                <a:latin typeface="Sketch Block" pitchFamily="2" charset="0"/>
              </a:rPr>
              <a:t>www.you-portalen.no</a:t>
            </a:r>
          </a:p>
        </p:txBody>
      </p:sp>
      <p:pic>
        <p:nvPicPr>
          <p:cNvPr id="13" name="Bild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894" y="1096713"/>
            <a:ext cx="7363443" cy="5761287"/>
          </a:xfrm>
          <a:prstGeom prst="rect">
            <a:avLst/>
          </a:prstGeom>
        </p:spPr>
      </p:pic>
      <p:pic>
        <p:nvPicPr>
          <p:cNvPr id="4" name="Bild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1340768"/>
            <a:ext cx="1276876" cy="1276876"/>
          </a:xfrm>
          <a:prstGeom prst="rect">
            <a:avLst/>
          </a:prstGeom>
          <a:effectLst>
            <a:glow rad="228600">
              <a:schemeClr val="bg1">
                <a:alpha val="40000"/>
              </a:schemeClr>
            </a:glow>
          </a:effectLst>
        </p:spPr>
      </p:pic>
      <p:pic>
        <p:nvPicPr>
          <p:cNvPr id="5" name="Bild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7704" y="1797926"/>
            <a:ext cx="6335042" cy="4223362"/>
          </a:xfrm>
          <a:prstGeom prst="rect">
            <a:avLst/>
          </a:prstGeom>
        </p:spPr>
      </p:pic>
      <p:sp>
        <p:nvSpPr>
          <p:cNvPr id="14" name="Rektangel 13"/>
          <p:cNvSpPr/>
          <p:nvPr/>
        </p:nvSpPr>
        <p:spPr>
          <a:xfrm>
            <a:off x="1907704" y="5646045"/>
            <a:ext cx="6344478" cy="369332"/>
          </a:xfrm>
          <a:prstGeom prst="rect">
            <a:avLst/>
          </a:prstGeom>
          <a:solidFill>
            <a:schemeClr val="bg1">
              <a:alpha val="70000"/>
            </a:schemeClr>
          </a:solidFill>
        </p:spPr>
        <p:txBody>
          <a:bodyPr wrap="square">
            <a:spAutoFit/>
          </a:bodyPr>
          <a:lstStyle/>
          <a:p>
            <a:pPr algn="ctr"/>
            <a:r>
              <a:rPr lang="nb-NO" dirty="0">
                <a:latin typeface="Sketch Block" pitchFamily="2" charset="0"/>
              </a:rPr>
              <a:t>Hestefagarbeider, bonde, fiskeoppdretter, gartner etc.</a:t>
            </a:r>
          </a:p>
        </p:txBody>
      </p:sp>
      <p:sp>
        <p:nvSpPr>
          <p:cNvPr id="12" name="TekstSylinder 11"/>
          <p:cNvSpPr txBox="1"/>
          <p:nvPr/>
        </p:nvSpPr>
        <p:spPr>
          <a:xfrm>
            <a:off x="105155" y="2699628"/>
            <a:ext cx="1271502" cy="369332"/>
          </a:xfrm>
          <a:prstGeom prst="rect">
            <a:avLst/>
          </a:prstGeom>
          <a:solidFill>
            <a:schemeClr val="bg1">
              <a:alpha val="70000"/>
            </a:schemeClr>
          </a:solidFill>
          <a:ln w="25400">
            <a:solidFill>
              <a:schemeClr val="accent1">
                <a:shade val="50000"/>
              </a:schemeClr>
            </a:solidFill>
          </a:ln>
        </p:spPr>
        <p:txBody>
          <a:bodyPr wrap="none" rtlCol="0">
            <a:spAutoFit/>
          </a:bodyPr>
          <a:lstStyle/>
          <a:p>
            <a:r>
              <a:rPr lang="nb-NO" b="1" dirty="0">
                <a:latin typeface="Sketch Block" pitchFamily="2" charset="0"/>
                <a:hlinkClick r:id="rId7"/>
              </a:rPr>
              <a:t>Utforsk NA</a:t>
            </a:r>
            <a:endParaRPr lang="nb-NO" b="1" dirty="0">
              <a:latin typeface="Sketch Block" pitchFamily="2" charset="0"/>
            </a:endParaRPr>
          </a:p>
        </p:txBody>
      </p:sp>
    </p:spTree>
    <p:extLst>
      <p:ext uri="{BB962C8B-B14F-4D97-AF65-F5344CB8AC3E}">
        <p14:creationId xmlns:p14="http://schemas.microsoft.com/office/powerpoint/2010/main" val="2662712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13"/>
          <p:cNvSpPr>
            <a:spLocks noGrp="1"/>
          </p:cNvSpPr>
          <p:nvPr>
            <p:ph type="ftr" sz="quarter" idx="11"/>
          </p:nvPr>
        </p:nvSpPr>
        <p:spPr>
          <a:xfrm>
            <a:off x="3124200" y="6453336"/>
            <a:ext cx="2895600" cy="365125"/>
          </a:xfrm>
          <a:effectLst>
            <a:glow rad="228600">
              <a:schemeClr val="accent4">
                <a:satMod val="175000"/>
                <a:alpha val="40000"/>
              </a:schemeClr>
            </a:glow>
          </a:effectLst>
        </p:spPr>
        <p:txBody>
          <a:bodyPr/>
          <a:lstStyle/>
          <a:p>
            <a:r>
              <a:rPr lang="nb-NO" b="1" u="sng" dirty="0">
                <a:solidFill>
                  <a:srgbClr val="AE2C2C"/>
                </a:solidFill>
                <a:latin typeface="Sketch Block" pitchFamily="2" charset="0"/>
              </a:rPr>
              <a:t>www.you-portalen.no</a:t>
            </a:r>
          </a:p>
        </p:txBody>
      </p:sp>
      <p:pic>
        <p:nvPicPr>
          <p:cNvPr id="3" name="Bilde 2" descr="Et bilde som inneholder mat, skilt&#10;&#10;Automatisk generert beskrivelse">
            <a:extLst>
              <a:ext uri="{FF2B5EF4-FFF2-40B4-BE49-F238E27FC236}">
                <a16:creationId xmlns:a16="http://schemas.microsoft.com/office/drawing/2014/main" id="{D8EAEF3A-A96A-43A3-ACCD-4F52911605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012" y="2071189"/>
            <a:ext cx="4355976" cy="2715621"/>
          </a:xfrm>
          <a:prstGeom prst="rect">
            <a:avLst/>
          </a:prstGeom>
        </p:spPr>
      </p:pic>
    </p:spTree>
    <p:extLst>
      <p:ext uri="{BB962C8B-B14F-4D97-AF65-F5344CB8AC3E}">
        <p14:creationId xmlns:p14="http://schemas.microsoft.com/office/powerpoint/2010/main" val="1813195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p:cNvSpPr/>
          <p:nvPr/>
        </p:nvSpPr>
        <p:spPr>
          <a:xfrm>
            <a:off x="683568" y="1656278"/>
            <a:ext cx="7776864" cy="4785450"/>
          </a:xfrm>
          <a:prstGeom prst="rect">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3" name="Undertittel 2"/>
          <p:cNvSpPr>
            <a:spLocks noGrp="1"/>
          </p:cNvSpPr>
          <p:nvPr>
            <p:ph type="subTitle" idx="1"/>
          </p:nvPr>
        </p:nvSpPr>
        <p:spPr>
          <a:xfrm>
            <a:off x="1403648" y="1484784"/>
            <a:ext cx="6400800" cy="720080"/>
          </a:xfrm>
        </p:spPr>
        <p:txBody>
          <a:bodyPr numCol="2"/>
          <a:lstStyle/>
          <a:p>
            <a:r>
              <a:rPr lang="nb-NO" dirty="0"/>
              <a:t>	</a:t>
            </a:r>
          </a:p>
        </p:txBody>
      </p:sp>
      <p:pic>
        <p:nvPicPr>
          <p:cNvPr id="54" name="Bild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17" y="-99392"/>
            <a:ext cx="2422562" cy="1505656"/>
          </a:xfrm>
          <a:prstGeom prst="rect">
            <a:avLst/>
          </a:prstGeom>
        </p:spPr>
      </p:pic>
      <p:sp>
        <p:nvSpPr>
          <p:cNvPr id="4" name="TekstSylinder 3"/>
          <p:cNvSpPr txBox="1"/>
          <p:nvPr/>
        </p:nvSpPr>
        <p:spPr>
          <a:xfrm>
            <a:off x="1115616" y="2276872"/>
            <a:ext cx="5976664" cy="1892826"/>
          </a:xfrm>
          <a:prstGeom prst="rect">
            <a:avLst/>
          </a:prstGeom>
          <a:noFill/>
        </p:spPr>
        <p:txBody>
          <a:bodyPr wrap="square" rtlCol="0">
            <a:spAutoFit/>
          </a:bodyPr>
          <a:lstStyle/>
          <a:p>
            <a:pPr marL="285750" indent="-285750">
              <a:lnSpc>
                <a:spcPct val="150000"/>
              </a:lnSpc>
              <a:buFont typeface="Arial" pitchFamily="34" charset="0"/>
              <a:buChar char="•"/>
            </a:pPr>
            <a:r>
              <a:rPr lang="nb-NO" sz="2400" b="1" dirty="0">
                <a:latin typeface="Sketch Block" pitchFamily="2" charset="0"/>
              </a:rPr>
              <a:t>For deg som vil studere etter videregående skole.</a:t>
            </a:r>
          </a:p>
          <a:p>
            <a:pPr>
              <a:lnSpc>
                <a:spcPct val="150000"/>
              </a:lnSpc>
            </a:pPr>
            <a:endParaRPr lang="nb-NO" b="1" dirty="0">
              <a:latin typeface="Sketch Block" pitchFamily="2" charset="0"/>
            </a:endParaRPr>
          </a:p>
          <a:p>
            <a:endParaRPr lang="nb-NO" dirty="0">
              <a:latin typeface="Sketch Block" pitchFamily="2" charset="0"/>
            </a:endParaRPr>
          </a:p>
        </p:txBody>
      </p:sp>
      <p:sp>
        <p:nvSpPr>
          <p:cNvPr id="7" name="TekstSylinder 6"/>
          <p:cNvSpPr txBox="1"/>
          <p:nvPr/>
        </p:nvSpPr>
        <p:spPr>
          <a:xfrm>
            <a:off x="1115616" y="3753614"/>
            <a:ext cx="6624736" cy="2123658"/>
          </a:xfrm>
          <a:prstGeom prst="rect">
            <a:avLst/>
          </a:prstGeom>
          <a:noFill/>
        </p:spPr>
        <p:txBody>
          <a:bodyPr wrap="square" rtlCol="0">
            <a:spAutoFit/>
          </a:bodyPr>
          <a:lstStyle/>
          <a:p>
            <a:pPr marL="285750" indent="-285750">
              <a:lnSpc>
                <a:spcPct val="150000"/>
              </a:lnSpc>
              <a:buFont typeface="Arial" pitchFamily="34" charset="0"/>
              <a:buChar char="•"/>
            </a:pPr>
            <a:r>
              <a:rPr lang="nb-NO" sz="2400" b="1" dirty="0">
                <a:latin typeface="Sketch Block" pitchFamily="2" charset="0"/>
              </a:rPr>
              <a:t>Yrker som krever mye teoretiske kunnskaper, eksempelvis lege, lærer, ingeniør eller advokat.</a:t>
            </a:r>
          </a:p>
          <a:p>
            <a:endParaRPr lang="nb-NO" sz="2400" dirty="0">
              <a:latin typeface="Sketch Block" pitchFamily="2" charset="0"/>
            </a:endParaRPr>
          </a:p>
        </p:txBody>
      </p:sp>
      <p:sp>
        <p:nvSpPr>
          <p:cNvPr id="14" name="Tittel 1"/>
          <p:cNvSpPr txBox="1">
            <a:spLocks/>
          </p:cNvSpPr>
          <p:nvPr/>
        </p:nvSpPr>
        <p:spPr>
          <a:xfrm>
            <a:off x="2411761" y="113376"/>
            <a:ext cx="6006142" cy="1080119"/>
          </a:xfrm>
          <a:prstGeom prst="rect">
            <a:avLst/>
          </a:prstGeom>
          <a:solidFill>
            <a:schemeClr val="bg1">
              <a:alpha val="7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sz="3200" b="1" dirty="0">
                <a:solidFill>
                  <a:srgbClr val="9C2828"/>
                </a:solidFill>
                <a:latin typeface="Sketch Block" pitchFamily="2" charset="0"/>
              </a:rPr>
              <a:t>Studieforberedende</a:t>
            </a:r>
          </a:p>
        </p:txBody>
      </p:sp>
      <p:sp>
        <p:nvSpPr>
          <p:cNvPr id="17" name="Plassholder for bunntekst 13"/>
          <p:cNvSpPr>
            <a:spLocks noGrp="1"/>
          </p:cNvSpPr>
          <p:nvPr>
            <p:ph type="ftr" sz="quarter" idx="11"/>
          </p:nvPr>
        </p:nvSpPr>
        <p:spPr>
          <a:xfrm>
            <a:off x="3124200" y="6453336"/>
            <a:ext cx="2895600" cy="365125"/>
          </a:xfrm>
          <a:effectLst>
            <a:glow rad="228600">
              <a:schemeClr val="accent4">
                <a:satMod val="175000"/>
                <a:alpha val="40000"/>
              </a:schemeClr>
            </a:glow>
          </a:effectLst>
        </p:spPr>
        <p:txBody>
          <a:bodyPr/>
          <a:lstStyle/>
          <a:p>
            <a:r>
              <a:rPr lang="nb-NO" b="1" u="sng" dirty="0">
                <a:solidFill>
                  <a:srgbClr val="AE2C2C"/>
                </a:solidFill>
                <a:latin typeface="Sketch Block" pitchFamily="2" charset="0"/>
              </a:rPr>
              <a:t>www.you-portalen.no</a:t>
            </a:r>
          </a:p>
        </p:txBody>
      </p:sp>
    </p:spTree>
    <p:extLst>
      <p:ext uri="{BB962C8B-B14F-4D97-AF65-F5344CB8AC3E}">
        <p14:creationId xmlns:p14="http://schemas.microsoft.com/office/powerpoint/2010/main" val="2542834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683568" y="1656278"/>
            <a:ext cx="7776864" cy="4785450"/>
          </a:xfrm>
          <a:prstGeom prst="rect">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3" name="Undertittel 2"/>
          <p:cNvSpPr>
            <a:spLocks noGrp="1"/>
          </p:cNvSpPr>
          <p:nvPr>
            <p:ph type="subTitle" idx="1"/>
          </p:nvPr>
        </p:nvSpPr>
        <p:spPr>
          <a:xfrm>
            <a:off x="1403648" y="1484784"/>
            <a:ext cx="6400800" cy="720080"/>
          </a:xfrm>
        </p:spPr>
        <p:txBody>
          <a:bodyPr numCol="2"/>
          <a:lstStyle/>
          <a:p>
            <a:r>
              <a:rPr lang="nb-NO" dirty="0"/>
              <a:t>	</a:t>
            </a:r>
          </a:p>
        </p:txBody>
      </p:sp>
      <p:pic>
        <p:nvPicPr>
          <p:cNvPr id="54" name="Bild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17" y="-99392"/>
            <a:ext cx="2422562" cy="1505656"/>
          </a:xfrm>
          <a:prstGeom prst="rect">
            <a:avLst/>
          </a:prstGeom>
        </p:spPr>
      </p:pic>
      <p:sp>
        <p:nvSpPr>
          <p:cNvPr id="36" name="TekstSylinder 35"/>
          <p:cNvSpPr txBox="1"/>
          <p:nvPr/>
        </p:nvSpPr>
        <p:spPr>
          <a:xfrm>
            <a:off x="1115616" y="2348880"/>
            <a:ext cx="7200800" cy="1200329"/>
          </a:xfrm>
          <a:prstGeom prst="rect">
            <a:avLst/>
          </a:prstGeom>
          <a:noFill/>
        </p:spPr>
        <p:txBody>
          <a:bodyPr wrap="square" rtlCol="0">
            <a:spAutoFit/>
          </a:bodyPr>
          <a:lstStyle/>
          <a:p>
            <a:pPr marL="285750" indent="-285750">
              <a:lnSpc>
                <a:spcPct val="150000"/>
              </a:lnSpc>
              <a:buFont typeface="Arial" pitchFamily="34" charset="0"/>
              <a:buChar char="•"/>
            </a:pPr>
            <a:r>
              <a:rPr lang="nb-NO" sz="2400" b="1" dirty="0">
                <a:latin typeface="Sketch Block" pitchFamily="2" charset="0"/>
              </a:rPr>
              <a:t>For deg som vil jobbe etter videregående skole.</a:t>
            </a:r>
          </a:p>
        </p:txBody>
      </p:sp>
      <p:sp>
        <p:nvSpPr>
          <p:cNvPr id="52" name="TekstSylinder 51"/>
          <p:cNvSpPr txBox="1"/>
          <p:nvPr/>
        </p:nvSpPr>
        <p:spPr>
          <a:xfrm>
            <a:off x="1115616" y="3707447"/>
            <a:ext cx="7151016" cy="2169825"/>
          </a:xfrm>
          <a:prstGeom prst="rect">
            <a:avLst/>
          </a:prstGeom>
          <a:noFill/>
        </p:spPr>
        <p:txBody>
          <a:bodyPr wrap="square" rtlCol="0">
            <a:spAutoFit/>
          </a:bodyPr>
          <a:lstStyle/>
          <a:p>
            <a:pPr marL="285750" indent="-285750">
              <a:lnSpc>
                <a:spcPct val="150000"/>
              </a:lnSpc>
              <a:buFont typeface="Arial" pitchFamily="34" charset="0"/>
              <a:buChar char="•"/>
            </a:pPr>
            <a:r>
              <a:rPr lang="nb-NO" sz="2400" b="1" dirty="0">
                <a:latin typeface="Sketch Block" pitchFamily="2" charset="0"/>
              </a:rPr>
              <a:t>Yrker der du først og fremst jobber med kroppen og hendene, eksempelvis frisør, snekker, kokk, vekter eller elektriker.</a:t>
            </a:r>
          </a:p>
          <a:p>
            <a:pPr>
              <a:lnSpc>
                <a:spcPct val="150000"/>
              </a:lnSpc>
            </a:pPr>
            <a:endParaRPr lang="nb-NO" dirty="0">
              <a:latin typeface="Sketch Block" pitchFamily="2" charset="0"/>
            </a:endParaRPr>
          </a:p>
        </p:txBody>
      </p:sp>
      <p:sp>
        <p:nvSpPr>
          <p:cNvPr id="15" name="Tittel 1"/>
          <p:cNvSpPr>
            <a:spLocks noGrp="1"/>
          </p:cNvSpPr>
          <p:nvPr>
            <p:ph type="ctrTitle"/>
          </p:nvPr>
        </p:nvSpPr>
        <p:spPr>
          <a:xfrm>
            <a:off x="2411761" y="113376"/>
            <a:ext cx="6006142" cy="1080119"/>
          </a:xfrm>
          <a:solidFill>
            <a:schemeClr val="bg1">
              <a:alpha val="70000"/>
            </a:schemeClr>
          </a:solidFill>
        </p:spPr>
        <p:txBody>
          <a:bodyPr>
            <a:normAutofit/>
          </a:bodyPr>
          <a:lstStyle/>
          <a:p>
            <a:r>
              <a:rPr lang="nb-NO" sz="3200" b="1" dirty="0">
                <a:solidFill>
                  <a:srgbClr val="AE2C2C"/>
                </a:solidFill>
                <a:latin typeface="Sketch Block" pitchFamily="2" charset="0"/>
              </a:rPr>
              <a:t>Yrkesforberedende</a:t>
            </a:r>
            <a:endParaRPr lang="nb-NO" sz="3200" b="1" dirty="0">
              <a:solidFill>
                <a:srgbClr val="9C2828"/>
              </a:solidFill>
              <a:latin typeface="Sketch Block" pitchFamily="2" charset="0"/>
            </a:endParaRPr>
          </a:p>
        </p:txBody>
      </p:sp>
      <p:sp>
        <p:nvSpPr>
          <p:cNvPr id="17" name="Plassholder for bunntekst 13"/>
          <p:cNvSpPr>
            <a:spLocks noGrp="1"/>
          </p:cNvSpPr>
          <p:nvPr>
            <p:ph type="ftr" sz="quarter" idx="11"/>
          </p:nvPr>
        </p:nvSpPr>
        <p:spPr>
          <a:xfrm>
            <a:off x="6716960" y="6453336"/>
            <a:ext cx="2895600" cy="365125"/>
          </a:xfrm>
          <a:effectLst>
            <a:glow rad="228600">
              <a:schemeClr val="accent4">
                <a:satMod val="175000"/>
                <a:alpha val="40000"/>
              </a:schemeClr>
            </a:glow>
          </a:effectLst>
        </p:spPr>
        <p:txBody>
          <a:bodyPr/>
          <a:lstStyle/>
          <a:p>
            <a:r>
              <a:rPr lang="nb-NO" b="1" u="sng" dirty="0">
                <a:solidFill>
                  <a:srgbClr val="AE2C2C"/>
                </a:solidFill>
                <a:latin typeface="Sketch Block" pitchFamily="2" charset="0"/>
              </a:rPr>
              <a:t>www.you-portalen.no</a:t>
            </a:r>
          </a:p>
        </p:txBody>
      </p:sp>
    </p:spTree>
    <p:extLst>
      <p:ext uri="{BB962C8B-B14F-4D97-AF65-F5344CB8AC3E}">
        <p14:creationId xmlns:p14="http://schemas.microsoft.com/office/powerpoint/2010/main" val="104074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403648" y="1484784"/>
            <a:ext cx="6400800" cy="720080"/>
          </a:xfrm>
        </p:spPr>
        <p:txBody>
          <a:bodyPr numCol="2"/>
          <a:lstStyle/>
          <a:p>
            <a:r>
              <a:rPr lang="nb-NO" dirty="0"/>
              <a:t>	</a:t>
            </a:r>
          </a:p>
        </p:txBody>
      </p:sp>
      <p:pic>
        <p:nvPicPr>
          <p:cNvPr id="37" name="Bild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673" y="1556792"/>
            <a:ext cx="1186983" cy="720080"/>
          </a:xfrm>
          <a:prstGeom prst="rect">
            <a:avLst/>
          </a:prstGeom>
          <a:effectLst>
            <a:glow rad="228600">
              <a:schemeClr val="bg1">
                <a:alpha val="40000"/>
              </a:schemeClr>
            </a:glow>
          </a:effectLst>
        </p:spPr>
      </p:pic>
      <p:pic>
        <p:nvPicPr>
          <p:cNvPr id="54" name="Bilde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1" y="-99392"/>
            <a:ext cx="2449093" cy="1522145"/>
          </a:xfrm>
          <a:prstGeom prst="rect">
            <a:avLst/>
          </a:prstGeom>
        </p:spPr>
      </p:pic>
      <p:sp>
        <p:nvSpPr>
          <p:cNvPr id="31" name="Tittel 1"/>
          <p:cNvSpPr>
            <a:spLocks noGrp="1"/>
          </p:cNvSpPr>
          <p:nvPr>
            <p:ph type="ctrTitle"/>
          </p:nvPr>
        </p:nvSpPr>
        <p:spPr>
          <a:xfrm>
            <a:off x="2732343" y="116632"/>
            <a:ext cx="5728089" cy="1080119"/>
          </a:xfrm>
          <a:solidFill>
            <a:schemeClr val="bg1">
              <a:alpha val="70000"/>
            </a:schemeClr>
          </a:solidFill>
        </p:spPr>
        <p:txBody>
          <a:bodyPr>
            <a:normAutofit/>
          </a:bodyPr>
          <a:lstStyle/>
          <a:p>
            <a:r>
              <a:rPr lang="nb-NO" sz="2400" b="1" dirty="0">
                <a:solidFill>
                  <a:srgbClr val="9C2828"/>
                </a:solidFill>
                <a:latin typeface="Sketch Block" pitchFamily="2" charset="0"/>
              </a:rPr>
              <a:t>Studiespesialisering (studieforberedende)</a:t>
            </a:r>
          </a:p>
        </p:txBody>
      </p:sp>
      <p:sp>
        <p:nvSpPr>
          <p:cNvPr id="36" name="Plassholder for bunntekst 13"/>
          <p:cNvSpPr>
            <a:spLocks noGrp="1"/>
          </p:cNvSpPr>
          <p:nvPr>
            <p:ph type="ftr" sz="quarter" idx="11"/>
          </p:nvPr>
        </p:nvSpPr>
        <p:spPr>
          <a:xfrm>
            <a:off x="7020272" y="6453336"/>
            <a:ext cx="2103512" cy="365125"/>
          </a:xfrm>
          <a:effectLst>
            <a:glow rad="228600">
              <a:schemeClr val="accent4">
                <a:satMod val="175000"/>
                <a:alpha val="40000"/>
              </a:schemeClr>
            </a:glow>
          </a:effectLst>
        </p:spPr>
        <p:txBody>
          <a:bodyPr/>
          <a:lstStyle/>
          <a:p>
            <a:r>
              <a:rPr lang="nb-NO" b="1" u="sng" dirty="0">
                <a:solidFill>
                  <a:srgbClr val="AE2C2C"/>
                </a:solidFill>
                <a:latin typeface="Sketch Block" pitchFamily="2" charset="0"/>
              </a:rPr>
              <a:t>www.you-portalen.no</a:t>
            </a:r>
          </a:p>
        </p:txBody>
      </p:sp>
      <p:pic>
        <p:nvPicPr>
          <p:cNvPr id="38" name="Bild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9894" y="1052736"/>
            <a:ext cx="7363443" cy="5761287"/>
          </a:xfrm>
          <a:prstGeom prst="rect">
            <a:avLst/>
          </a:prstGeom>
        </p:spPr>
      </p:pic>
      <p:pic>
        <p:nvPicPr>
          <p:cNvPr id="13" name="Bild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7704" y="1779305"/>
            <a:ext cx="6411117" cy="4266075"/>
          </a:xfrm>
          <a:prstGeom prst="rect">
            <a:avLst/>
          </a:prstGeom>
        </p:spPr>
      </p:pic>
      <p:sp>
        <p:nvSpPr>
          <p:cNvPr id="51" name="TekstSylinder 50"/>
          <p:cNvSpPr txBox="1"/>
          <p:nvPr/>
        </p:nvSpPr>
        <p:spPr>
          <a:xfrm>
            <a:off x="105155" y="2564904"/>
            <a:ext cx="1215397" cy="369332"/>
          </a:xfrm>
          <a:prstGeom prst="rect">
            <a:avLst/>
          </a:prstGeom>
          <a:solidFill>
            <a:schemeClr val="bg1">
              <a:alpha val="70000"/>
            </a:schemeClr>
          </a:solidFill>
          <a:ln w="25400">
            <a:solidFill>
              <a:schemeClr val="accent1">
                <a:shade val="50000"/>
              </a:schemeClr>
            </a:solidFill>
          </a:ln>
        </p:spPr>
        <p:txBody>
          <a:bodyPr wrap="none" rtlCol="0">
            <a:spAutoFit/>
          </a:bodyPr>
          <a:lstStyle/>
          <a:p>
            <a:r>
              <a:rPr lang="nb-NO" b="1" dirty="0">
                <a:latin typeface="Sketch Block" pitchFamily="2" charset="0"/>
                <a:hlinkClick r:id="rId7"/>
              </a:rPr>
              <a:t>Utforsk ST</a:t>
            </a:r>
            <a:endParaRPr lang="nb-NO" b="1" dirty="0">
              <a:latin typeface="Sketch Block" pitchFamily="2" charset="0"/>
            </a:endParaRPr>
          </a:p>
        </p:txBody>
      </p:sp>
    </p:spTree>
    <p:extLst>
      <p:ext uri="{BB962C8B-B14F-4D97-AF65-F5344CB8AC3E}">
        <p14:creationId xmlns:p14="http://schemas.microsoft.com/office/powerpoint/2010/main" val="2952359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403648" y="1484784"/>
            <a:ext cx="6400800" cy="720080"/>
          </a:xfrm>
        </p:spPr>
        <p:txBody>
          <a:bodyPr numCol="2"/>
          <a:lstStyle/>
          <a:p>
            <a:r>
              <a:rPr lang="nb-NO" dirty="0"/>
              <a:t>	</a:t>
            </a:r>
          </a:p>
        </p:txBody>
      </p:sp>
      <p:pic>
        <p:nvPicPr>
          <p:cNvPr id="54" name="Bild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1" y="-99392"/>
            <a:ext cx="2449093" cy="1522145"/>
          </a:xfrm>
          <a:prstGeom prst="rect">
            <a:avLst/>
          </a:prstGeom>
        </p:spPr>
      </p:pic>
      <p:sp>
        <p:nvSpPr>
          <p:cNvPr id="31" name="Tittel 1"/>
          <p:cNvSpPr>
            <a:spLocks noGrp="1"/>
          </p:cNvSpPr>
          <p:nvPr>
            <p:ph type="ctrTitle"/>
          </p:nvPr>
        </p:nvSpPr>
        <p:spPr>
          <a:xfrm>
            <a:off x="2732343" y="116632"/>
            <a:ext cx="5728089" cy="1080119"/>
          </a:xfrm>
          <a:solidFill>
            <a:schemeClr val="bg1">
              <a:alpha val="70000"/>
            </a:schemeClr>
          </a:solidFill>
        </p:spPr>
        <p:txBody>
          <a:bodyPr>
            <a:normAutofit/>
          </a:bodyPr>
          <a:lstStyle/>
          <a:p>
            <a:r>
              <a:rPr lang="nb-NO" sz="2400" b="1" dirty="0">
                <a:solidFill>
                  <a:srgbClr val="9C2828"/>
                </a:solidFill>
                <a:latin typeface="Sketch Block" pitchFamily="2" charset="0"/>
              </a:rPr>
              <a:t>Kunst, design og arkitektur (studieforberedende)</a:t>
            </a:r>
          </a:p>
        </p:txBody>
      </p:sp>
      <p:sp>
        <p:nvSpPr>
          <p:cNvPr id="36" name="Plassholder for bunntekst 13"/>
          <p:cNvSpPr>
            <a:spLocks noGrp="1"/>
          </p:cNvSpPr>
          <p:nvPr>
            <p:ph type="ftr" sz="quarter" idx="11"/>
          </p:nvPr>
        </p:nvSpPr>
        <p:spPr>
          <a:xfrm>
            <a:off x="7020272" y="6453336"/>
            <a:ext cx="2103512" cy="365125"/>
          </a:xfrm>
          <a:effectLst>
            <a:glow rad="228600">
              <a:schemeClr val="accent4">
                <a:satMod val="175000"/>
                <a:alpha val="40000"/>
              </a:schemeClr>
            </a:glow>
          </a:effectLst>
        </p:spPr>
        <p:txBody>
          <a:bodyPr/>
          <a:lstStyle/>
          <a:p>
            <a:r>
              <a:rPr lang="nb-NO" b="1" u="sng" dirty="0">
                <a:solidFill>
                  <a:srgbClr val="AE2C2C"/>
                </a:solidFill>
                <a:latin typeface="Sketch Block" pitchFamily="2" charset="0"/>
              </a:rPr>
              <a:t>www.you-portalen.no</a:t>
            </a:r>
          </a:p>
        </p:txBody>
      </p:sp>
      <p:pic>
        <p:nvPicPr>
          <p:cNvPr id="38" name="Bild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894" y="1052736"/>
            <a:ext cx="7363443" cy="5761287"/>
          </a:xfrm>
          <a:prstGeom prst="rect">
            <a:avLst/>
          </a:prstGeom>
        </p:spPr>
      </p:pic>
      <p:sp>
        <p:nvSpPr>
          <p:cNvPr id="51" name="TekstSylinder 50"/>
          <p:cNvSpPr txBox="1"/>
          <p:nvPr/>
        </p:nvSpPr>
        <p:spPr>
          <a:xfrm>
            <a:off x="105155" y="2564904"/>
            <a:ext cx="1253869" cy="369332"/>
          </a:xfrm>
          <a:prstGeom prst="rect">
            <a:avLst/>
          </a:prstGeom>
          <a:solidFill>
            <a:schemeClr val="bg1">
              <a:alpha val="70000"/>
            </a:schemeClr>
          </a:solidFill>
          <a:ln w="25400">
            <a:solidFill>
              <a:schemeClr val="accent1">
                <a:shade val="50000"/>
              </a:schemeClr>
            </a:solidFill>
          </a:ln>
        </p:spPr>
        <p:txBody>
          <a:bodyPr wrap="none" rtlCol="0">
            <a:spAutoFit/>
          </a:bodyPr>
          <a:lstStyle/>
          <a:p>
            <a:r>
              <a:rPr lang="nb-NO" b="1" dirty="0">
                <a:latin typeface="Sketch Block" pitchFamily="2" charset="0"/>
                <a:hlinkClick r:id="rId5"/>
              </a:rPr>
              <a:t>Utforsk KD</a:t>
            </a:r>
            <a:endParaRPr lang="nb-NO" b="1" dirty="0">
              <a:latin typeface="Sketch Block" pitchFamily="2" charset="0"/>
            </a:endParaRP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7704" y="2132855"/>
            <a:ext cx="6408711" cy="357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Bilde 3" descr="Et bilde som inneholder tegning, klokke&#10;&#10;Automatisk generert beskrivelse">
            <a:extLst>
              <a:ext uri="{FF2B5EF4-FFF2-40B4-BE49-F238E27FC236}">
                <a16:creationId xmlns:a16="http://schemas.microsoft.com/office/drawing/2014/main" id="{971A2596-1F3F-435F-B016-F4825E4EEA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736" y="1422753"/>
            <a:ext cx="1133241" cy="1080120"/>
          </a:xfrm>
          <a:prstGeom prst="rect">
            <a:avLst/>
          </a:prstGeom>
        </p:spPr>
      </p:pic>
    </p:spTree>
    <p:extLst>
      <p:ext uri="{BB962C8B-B14F-4D97-AF65-F5344CB8AC3E}">
        <p14:creationId xmlns:p14="http://schemas.microsoft.com/office/powerpoint/2010/main" val="3751160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Bild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135" y="1444664"/>
            <a:ext cx="908505" cy="904216"/>
          </a:xfrm>
          <a:prstGeom prst="rect">
            <a:avLst/>
          </a:prstGeom>
          <a:effectLst>
            <a:glow rad="228600">
              <a:schemeClr val="bg1">
                <a:alpha val="40000"/>
              </a:schemeClr>
            </a:glow>
          </a:effectLst>
        </p:spPr>
      </p:pic>
      <p:pic>
        <p:nvPicPr>
          <p:cNvPr id="54" name="Bilde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1" y="-99392"/>
            <a:ext cx="2449093" cy="1522145"/>
          </a:xfrm>
          <a:prstGeom prst="rect">
            <a:avLst/>
          </a:prstGeom>
        </p:spPr>
      </p:pic>
      <p:sp>
        <p:nvSpPr>
          <p:cNvPr id="31" name="Tittel 1"/>
          <p:cNvSpPr>
            <a:spLocks noGrp="1"/>
          </p:cNvSpPr>
          <p:nvPr>
            <p:ph type="ctrTitle"/>
          </p:nvPr>
        </p:nvSpPr>
        <p:spPr>
          <a:xfrm>
            <a:off x="2732343" y="121620"/>
            <a:ext cx="5728089" cy="1080119"/>
          </a:xfrm>
          <a:solidFill>
            <a:schemeClr val="bg1">
              <a:alpha val="70000"/>
            </a:schemeClr>
          </a:solidFill>
        </p:spPr>
        <p:txBody>
          <a:bodyPr>
            <a:noAutofit/>
          </a:bodyPr>
          <a:lstStyle/>
          <a:p>
            <a:r>
              <a:rPr lang="nb-NO" sz="2400" b="1" dirty="0">
                <a:solidFill>
                  <a:srgbClr val="9C2828"/>
                </a:solidFill>
                <a:latin typeface="Sketch Block" pitchFamily="2" charset="0"/>
              </a:rPr>
              <a:t>Idrettsfag </a:t>
            </a:r>
            <a:br>
              <a:rPr lang="nb-NO" sz="2400" b="1" dirty="0">
                <a:solidFill>
                  <a:srgbClr val="9C2828"/>
                </a:solidFill>
                <a:latin typeface="Sketch Block" pitchFamily="2" charset="0"/>
              </a:rPr>
            </a:br>
            <a:r>
              <a:rPr lang="nb-NO" sz="2400" b="1" dirty="0">
                <a:solidFill>
                  <a:srgbClr val="9C2828"/>
                </a:solidFill>
                <a:latin typeface="Sketch Block" pitchFamily="2" charset="0"/>
              </a:rPr>
              <a:t>(studieforberedende)</a:t>
            </a:r>
          </a:p>
        </p:txBody>
      </p:sp>
      <p:sp>
        <p:nvSpPr>
          <p:cNvPr id="36" name="Plassholder for bunntekst 13"/>
          <p:cNvSpPr>
            <a:spLocks noGrp="1"/>
          </p:cNvSpPr>
          <p:nvPr>
            <p:ph type="ftr" sz="quarter" idx="11"/>
          </p:nvPr>
        </p:nvSpPr>
        <p:spPr>
          <a:xfrm>
            <a:off x="3124200" y="6453336"/>
            <a:ext cx="2895600" cy="365125"/>
          </a:xfrm>
          <a:effectLst>
            <a:glow rad="228600">
              <a:schemeClr val="accent4">
                <a:satMod val="175000"/>
                <a:alpha val="40000"/>
              </a:schemeClr>
            </a:glow>
          </a:effectLst>
        </p:spPr>
        <p:txBody>
          <a:bodyPr/>
          <a:lstStyle/>
          <a:p>
            <a:r>
              <a:rPr lang="nb-NO" b="1" u="sng" dirty="0">
                <a:solidFill>
                  <a:srgbClr val="AE2C2C"/>
                </a:solidFill>
                <a:latin typeface="Sketch Block" pitchFamily="2" charset="0"/>
              </a:rPr>
              <a:t>www.you-portalen.no</a:t>
            </a:r>
          </a:p>
        </p:txBody>
      </p:sp>
      <p:pic>
        <p:nvPicPr>
          <p:cNvPr id="14" name="Bild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9894" y="1096713"/>
            <a:ext cx="7363443" cy="5761287"/>
          </a:xfrm>
          <a:prstGeom prst="rect">
            <a:avLst/>
          </a:prstGeom>
        </p:spPr>
      </p:pic>
      <p:sp>
        <p:nvSpPr>
          <p:cNvPr id="15" name="TekstSylinder 14"/>
          <p:cNvSpPr txBox="1"/>
          <p:nvPr/>
        </p:nvSpPr>
        <p:spPr>
          <a:xfrm>
            <a:off x="105155" y="2564904"/>
            <a:ext cx="1184940" cy="369332"/>
          </a:xfrm>
          <a:prstGeom prst="rect">
            <a:avLst/>
          </a:prstGeom>
          <a:solidFill>
            <a:schemeClr val="bg1">
              <a:alpha val="70000"/>
            </a:schemeClr>
          </a:solidFill>
          <a:ln w="25400">
            <a:solidFill>
              <a:schemeClr val="accent1">
                <a:shade val="50000"/>
              </a:schemeClr>
            </a:solidFill>
          </a:ln>
        </p:spPr>
        <p:txBody>
          <a:bodyPr wrap="none" rtlCol="0">
            <a:spAutoFit/>
          </a:bodyPr>
          <a:lstStyle/>
          <a:p>
            <a:r>
              <a:rPr lang="nb-NO" b="1" dirty="0">
                <a:latin typeface="Sketch Block" pitchFamily="2" charset="0"/>
                <a:hlinkClick r:id="rId6"/>
              </a:rPr>
              <a:t>Utforsk ID</a:t>
            </a:r>
            <a:endParaRPr lang="nb-NO" b="1" dirty="0">
              <a:latin typeface="Sketch Block" pitchFamily="2" charset="0"/>
            </a:endParaRPr>
          </a:p>
        </p:txBody>
      </p:sp>
      <p:pic>
        <p:nvPicPr>
          <p:cNvPr id="6" name="Bild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7704" y="1821929"/>
            <a:ext cx="6407050" cy="4271367"/>
          </a:xfrm>
          <a:prstGeom prst="rect">
            <a:avLst/>
          </a:prstGeom>
        </p:spPr>
      </p:pic>
      <p:sp>
        <p:nvSpPr>
          <p:cNvPr id="17" name="Rektangel 16"/>
          <p:cNvSpPr/>
          <p:nvPr/>
        </p:nvSpPr>
        <p:spPr>
          <a:xfrm>
            <a:off x="1851269" y="5723964"/>
            <a:ext cx="6467552" cy="369332"/>
          </a:xfrm>
          <a:prstGeom prst="rect">
            <a:avLst/>
          </a:prstGeom>
          <a:solidFill>
            <a:schemeClr val="bg1">
              <a:alpha val="70000"/>
            </a:schemeClr>
          </a:solidFill>
        </p:spPr>
        <p:txBody>
          <a:bodyPr wrap="square">
            <a:spAutoFit/>
          </a:bodyPr>
          <a:lstStyle/>
          <a:p>
            <a:pPr algn="ctr"/>
            <a:r>
              <a:rPr lang="nb-NO" dirty="0">
                <a:latin typeface="Sketch Block" pitchFamily="2" charset="0"/>
              </a:rPr>
              <a:t>Vanlige teorifag + idrett</a:t>
            </a:r>
          </a:p>
        </p:txBody>
      </p:sp>
    </p:spTree>
    <p:extLst>
      <p:ext uri="{BB962C8B-B14F-4D97-AF65-F5344CB8AC3E}">
        <p14:creationId xmlns:p14="http://schemas.microsoft.com/office/powerpoint/2010/main" val="1680955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403648" y="1484784"/>
            <a:ext cx="6400800" cy="720080"/>
          </a:xfrm>
        </p:spPr>
        <p:txBody>
          <a:bodyPr numCol="2"/>
          <a:lstStyle/>
          <a:p>
            <a:r>
              <a:rPr lang="nb-NO" dirty="0"/>
              <a:t>	</a:t>
            </a:r>
          </a:p>
        </p:txBody>
      </p:sp>
      <p:pic>
        <p:nvPicPr>
          <p:cNvPr id="31" name="Bild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1" y="-99392"/>
            <a:ext cx="2449093" cy="1522145"/>
          </a:xfrm>
          <a:prstGeom prst="rect">
            <a:avLst/>
          </a:prstGeom>
        </p:spPr>
      </p:pic>
      <p:sp>
        <p:nvSpPr>
          <p:cNvPr id="32" name="Tittel 1"/>
          <p:cNvSpPr>
            <a:spLocks noGrp="1"/>
          </p:cNvSpPr>
          <p:nvPr>
            <p:ph type="ctrTitle"/>
          </p:nvPr>
        </p:nvSpPr>
        <p:spPr>
          <a:xfrm>
            <a:off x="2732343" y="113376"/>
            <a:ext cx="5728089" cy="1080119"/>
          </a:xfrm>
          <a:solidFill>
            <a:schemeClr val="bg1">
              <a:alpha val="70000"/>
            </a:schemeClr>
          </a:solidFill>
        </p:spPr>
        <p:txBody>
          <a:bodyPr>
            <a:normAutofit/>
          </a:bodyPr>
          <a:lstStyle/>
          <a:p>
            <a:r>
              <a:rPr lang="nb-NO" sz="2400" b="1" dirty="0">
                <a:solidFill>
                  <a:srgbClr val="AE2C2C"/>
                </a:solidFill>
                <a:latin typeface="Sketch Block" pitchFamily="2" charset="0"/>
              </a:rPr>
              <a:t>Medier og kommunikasjon</a:t>
            </a:r>
            <a:br>
              <a:rPr lang="nb-NO" sz="2400" b="1" dirty="0">
                <a:solidFill>
                  <a:srgbClr val="AE2C2C"/>
                </a:solidFill>
                <a:latin typeface="Sketch Block" pitchFamily="2" charset="0"/>
              </a:rPr>
            </a:br>
            <a:r>
              <a:rPr lang="nb-NO" sz="2400" b="1" dirty="0">
                <a:solidFill>
                  <a:srgbClr val="AE2C2C"/>
                </a:solidFill>
                <a:latin typeface="Sketch Block" pitchFamily="2" charset="0"/>
              </a:rPr>
              <a:t>(s</a:t>
            </a:r>
            <a:r>
              <a:rPr lang="nb-NO" sz="2400" b="1" dirty="0">
                <a:solidFill>
                  <a:srgbClr val="9C2828"/>
                </a:solidFill>
                <a:latin typeface="Sketch Block" pitchFamily="2" charset="0"/>
              </a:rPr>
              <a:t>tudieforberedende</a:t>
            </a:r>
            <a:r>
              <a:rPr lang="nb-NO" sz="2400" b="1" dirty="0">
                <a:solidFill>
                  <a:srgbClr val="AE2C2C"/>
                </a:solidFill>
                <a:latin typeface="Sketch Block" pitchFamily="2" charset="0"/>
              </a:rPr>
              <a:t>)</a:t>
            </a:r>
          </a:p>
        </p:txBody>
      </p:sp>
      <p:sp>
        <p:nvSpPr>
          <p:cNvPr id="35" name="Plassholder for bunntekst 13"/>
          <p:cNvSpPr>
            <a:spLocks noGrp="1"/>
          </p:cNvSpPr>
          <p:nvPr>
            <p:ph type="ftr" sz="quarter" idx="11"/>
          </p:nvPr>
        </p:nvSpPr>
        <p:spPr>
          <a:xfrm>
            <a:off x="6644952" y="6453336"/>
            <a:ext cx="2895600" cy="365125"/>
          </a:xfrm>
          <a:effectLst>
            <a:glow rad="228600">
              <a:schemeClr val="accent4">
                <a:satMod val="175000"/>
                <a:alpha val="40000"/>
              </a:schemeClr>
            </a:glow>
          </a:effectLst>
        </p:spPr>
        <p:txBody>
          <a:bodyPr/>
          <a:lstStyle/>
          <a:p>
            <a:r>
              <a:rPr lang="nb-NO" b="1" u="sng" dirty="0">
                <a:solidFill>
                  <a:srgbClr val="AE2C2C"/>
                </a:solidFill>
                <a:latin typeface="Sketch Block" pitchFamily="2" charset="0"/>
              </a:rPr>
              <a:t>www.you-portalen.no</a:t>
            </a:r>
          </a:p>
        </p:txBody>
      </p:sp>
      <p:pic>
        <p:nvPicPr>
          <p:cNvPr id="13" name="Bild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894" y="1096713"/>
            <a:ext cx="7363443" cy="5761287"/>
          </a:xfrm>
          <a:prstGeom prst="rect">
            <a:avLst/>
          </a:prstGeom>
        </p:spPr>
      </p:pic>
      <p:pic>
        <p:nvPicPr>
          <p:cNvPr id="2" name="Bild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1312169"/>
            <a:ext cx="1180728" cy="1180728"/>
          </a:xfrm>
          <a:prstGeom prst="rect">
            <a:avLst/>
          </a:prstGeom>
          <a:effectLst>
            <a:glow rad="228600">
              <a:schemeClr val="bg1">
                <a:alpha val="40000"/>
              </a:schemeClr>
            </a:glow>
          </a:effectLst>
        </p:spPr>
      </p:pic>
      <p:sp>
        <p:nvSpPr>
          <p:cNvPr id="10" name="TekstSylinder 9"/>
          <p:cNvSpPr txBox="1"/>
          <p:nvPr/>
        </p:nvSpPr>
        <p:spPr>
          <a:xfrm>
            <a:off x="105155" y="2564904"/>
            <a:ext cx="1292341" cy="369332"/>
          </a:xfrm>
          <a:prstGeom prst="rect">
            <a:avLst/>
          </a:prstGeom>
          <a:solidFill>
            <a:schemeClr val="bg1">
              <a:alpha val="70000"/>
            </a:schemeClr>
          </a:solidFill>
          <a:ln w="25400">
            <a:solidFill>
              <a:schemeClr val="accent1">
                <a:shade val="50000"/>
              </a:schemeClr>
            </a:solidFill>
          </a:ln>
        </p:spPr>
        <p:txBody>
          <a:bodyPr wrap="none" rtlCol="0">
            <a:spAutoFit/>
          </a:bodyPr>
          <a:lstStyle/>
          <a:p>
            <a:r>
              <a:rPr lang="nb-NO" b="1" dirty="0">
                <a:latin typeface="Sketch Block" pitchFamily="2" charset="0"/>
                <a:hlinkClick r:id="rId6"/>
              </a:rPr>
              <a:t>Utforsk ME</a:t>
            </a:r>
            <a:endParaRPr lang="nb-NO" b="1" dirty="0">
              <a:latin typeface="Sketch Block" pitchFamily="2" charset="0"/>
            </a:endParaRPr>
          </a:p>
        </p:txBody>
      </p:sp>
      <p:pic>
        <p:nvPicPr>
          <p:cNvPr id="2050" name="Picture 2" descr="https://www.bi.no/ScaledImages/Info-avdelingFiles/BI%20Business%20Review/Illustrasjonsbilder/sosiale_medier_710px_710x399.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704" y="2033561"/>
            <a:ext cx="6408712" cy="3601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997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403648" y="1484784"/>
            <a:ext cx="6400800" cy="720080"/>
          </a:xfrm>
        </p:spPr>
        <p:txBody>
          <a:bodyPr numCol="2"/>
          <a:lstStyle/>
          <a:p>
            <a:r>
              <a:rPr lang="nb-NO" dirty="0"/>
              <a:t>	</a:t>
            </a:r>
          </a:p>
        </p:txBody>
      </p:sp>
      <p:pic>
        <p:nvPicPr>
          <p:cNvPr id="40" name="Bild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511080"/>
            <a:ext cx="1091264" cy="793309"/>
          </a:xfrm>
          <a:prstGeom prst="rect">
            <a:avLst/>
          </a:prstGeom>
          <a:effectLst>
            <a:glow rad="228600">
              <a:schemeClr val="bg1">
                <a:alpha val="40000"/>
              </a:schemeClr>
            </a:glow>
          </a:effectLst>
        </p:spPr>
      </p:pic>
      <p:pic>
        <p:nvPicPr>
          <p:cNvPr id="54" name="Bilde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1" y="-99392"/>
            <a:ext cx="2449093" cy="1522145"/>
          </a:xfrm>
          <a:prstGeom prst="rect">
            <a:avLst/>
          </a:prstGeom>
        </p:spPr>
      </p:pic>
      <p:sp>
        <p:nvSpPr>
          <p:cNvPr id="31" name="Tittel 1"/>
          <p:cNvSpPr>
            <a:spLocks noGrp="1"/>
          </p:cNvSpPr>
          <p:nvPr>
            <p:ph type="ctrTitle"/>
          </p:nvPr>
        </p:nvSpPr>
        <p:spPr>
          <a:xfrm>
            <a:off x="2732343" y="116632"/>
            <a:ext cx="5728089" cy="1080119"/>
          </a:xfrm>
          <a:solidFill>
            <a:schemeClr val="bg1">
              <a:alpha val="70000"/>
            </a:schemeClr>
          </a:solidFill>
        </p:spPr>
        <p:txBody>
          <a:bodyPr>
            <a:normAutofit/>
          </a:bodyPr>
          <a:lstStyle/>
          <a:p>
            <a:r>
              <a:rPr lang="nb-NO" sz="2400" b="1" dirty="0">
                <a:solidFill>
                  <a:srgbClr val="9C2828"/>
                </a:solidFill>
                <a:latin typeface="Sketch Block" pitchFamily="2" charset="0"/>
              </a:rPr>
              <a:t>Musikk, dans og </a:t>
            </a:r>
            <a:r>
              <a:rPr lang="nb-NO" sz="2400" b="1">
                <a:solidFill>
                  <a:srgbClr val="9C2828"/>
                </a:solidFill>
                <a:latin typeface="Sketch Block" pitchFamily="2" charset="0"/>
              </a:rPr>
              <a:t>drama (studieforberedende</a:t>
            </a:r>
            <a:r>
              <a:rPr lang="nb-NO" sz="2400" b="1" dirty="0">
                <a:solidFill>
                  <a:srgbClr val="9C2828"/>
                </a:solidFill>
                <a:latin typeface="Sketch Block" pitchFamily="2" charset="0"/>
              </a:rPr>
              <a:t>)</a:t>
            </a:r>
          </a:p>
        </p:txBody>
      </p:sp>
      <p:sp>
        <p:nvSpPr>
          <p:cNvPr id="36" name="Plassholder for bunntekst 13"/>
          <p:cNvSpPr>
            <a:spLocks noGrp="1"/>
          </p:cNvSpPr>
          <p:nvPr>
            <p:ph type="ftr" sz="quarter" idx="11"/>
          </p:nvPr>
        </p:nvSpPr>
        <p:spPr>
          <a:xfrm>
            <a:off x="7164288" y="6453336"/>
            <a:ext cx="2095872" cy="365125"/>
          </a:xfrm>
          <a:effectLst>
            <a:glow rad="228600">
              <a:schemeClr val="accent4">
                <a:satMod val="175000"/>
                <a:alpha val="40000"/>
              </a:schemeClr>
            </a:glow>
          </a:effectLst>
        </p:spPr>
        <p:txBody>
          <a:bodyPr/>
          <a:lstStyle/>
          <a:p>
            <a:r>
              <a:rPr lang="nb-NO" b="1" u="sng" dirty="0">
                <a:solidFill>
                  <a:srgbClr val="AE2C2C"/>
                </a:solidFill>
                <a:latin typeface="Sketch Block" pitchFamily="2" charset="0"/>
              </a:rPr>
              <a:t>www.you-portalen.no</a:t>
            </a:r>
          </a:p>
        </p:txBody>
      </p:sp>
      <p:pic>
        <p:nvPicPr>
          <p:cNvPr id="13" name="Bild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9894" y="1052736"/>
            <a:ext cx="7363443" cy="5761287"/>
          </a:xfrm>
          <a:prstGeom prst="rect">
            <a:avLst/>
          </a:prstGeom>
        </p:spPr>
      </p:pic>
      <p:sp>
        <p:nvSpPr>
          <p:cNvPr id="14" name="TekstSylinder 13"/>
          <p:cNvSpPr txBox="1"/>
          <p:nvPr/>
        </p:nvSpPr>
        <p:spPr>
          <a:xfrm>
            <a:off x="105155" y="2564904"/>
            <a:ext cx="1316386" cy="369332"/>
          </a:xfrm>
          <a:prstGeom prst="rect">
            <a:avLst/>
          </a:prstGeom>
          <a:solidFill>
            <a:schemeClr val="bg1">
              <a:alpha val="70000"/>
            </a:schemeClr>
          </a:solidFill>
          <a:ln w="25400">
            <a:solidFill>
              <a:schemeClr val="accent1">
                <a:shade val="50000"/>
              </a:schemeClr>
            </a:solidFill>
          </a:ln>
        </p:spPr>
        <p:txBody>
          <a:bodyPr wrap="none" rtlCol="0">
            <a:spAutoFit/>
          </a:bodyPr>
          <a:lstStyle/>
          <a:p>
            <a:r>
              <a:rPr lang="nb-NO" b="1" dirty="0">
                <a:latin typeface="Sketch Block" pitchFamily="2" charset="0"/>
                <a:hlinkClick r:id="rId6"/>
              </a:rPr>
              <a:t>Utforsk MD</a:t>
            </a:r>
            <a:endParaRPr lang="nb-NO" b="1" dirty="0">
              <a:latin typeface="Sketch Block" pitchFamily="2" charset="0"/>
            </a:endParaRPr>
          </a:p>
        </p:txBody>
      </p:sp>
      <p:pic>
        <p:nvPicPr>
          <p:cNvPr id="5" name="Bild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7704" y="1782014"/>
            <a:ext cx="6407049" cy="4263368"/>
          </a:xfrm>
          <a:prstGeom prst="rect">
            <a:avLst/>
          </a:prstGeom>
        </p:spPr>
      </p:pic>
      <p:sp>
        <p:nvSpPr>
          <p:cNvPr id="16" name="Rektangel 15"/>
          <p:cNvSpPr/>
          <p:nvPr/>
        </p:nvSpPr>
        <p:spPr>
          <a:xfrm>
            <a:off x="1907703" y="5682030"/>
            <a:ext cx="6411117" cy="369332"/>
          </a:xfrm>
          <a:prstGeom prst="rect">
            <a:avLst/>
          </a:prstGeom>
          <a:solidFill>
            <a:schemeClr val="bg1">
              <a:alpha val="70000"/>
            </a:schemeClr>
          </a:solidFill>
        </p:spPr>
        <p:txBody>
          <a:bodyPr wrap="square">
            <a:noAutofit/>
          </a:bodyPr>
          <a:lstStyle/>
          <a:p>
            <a:pPr algn="ctr"/>
            <a:r>
              <a:rPr lang="nb-NO" dirty="0">
                <a:latin typeface="Sketch Block" pitchFamily="2" charset="0"/>
              </a:rPr>
              <a:t>Vanlige teorifag + musikk, dans eller drama</a:t>
            </a:r>
          </a:p>
        </p:txBody>
      </p:sp>
    </p:spTree>
    <p:extLst>
      <p:ext uri="{BB962C8B-B14F-4D97-AF65-F5344CB8AC3E}">
        <p14:creationId xmlns:p14="http://schemas.microsoft.com/office/powerpoint/2010/main" val="3674364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894" y="1096713"/>
            <a:ext cx="7363443" cy="5761287"/>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1051" y="1824963"/>
            <a:ext cx="6321131" cy="4190414"/>
          </a:xfrm>
          <a:prstGeom prst="rect">
            <a:avLst/>
          </a:prstGeom>
        </p:spPr>
      </p:pic>
      <p:pic>
        <p:nvPicPr>
          <p:cNvPr id="41" name="Bild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792" y="1422753"/>
            <a:ext cx="1166271" cy="1166271"/>
          </a:xfrm>
          <a:prstGeom prst="rect">
            <a:avLst/>
          </a:prstGeom>
          <a:noFill/>
          <a:effectLst>
            <a:glow rad="228600">
              <a:schemeClr val="bg1">
                <a:alpha val="40000"/>
              </a:schemeClr>
            </a:glow>
          </a:effectLst>
        </p:spPr>
      </p:pic>
      <p:pic>
        <p:nvPicPr>
          <p:cNvPr id="31" name="Bild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341" y="-99392"/>
            <a:ext cx="2449093" cy="1522145"/>
          </a:xfrm>
          <a:prstGeom prst="rect">
            <a:avLst/>
          </a:prstGeom>
        </p:spPr>
      </p:pic>
      <p:sp>
        <p:nvSpPr>
          <p:cNvPr id="32" name="Tittel 1"/>
          <p:cNvSpPr>
            <a:spLocks noGrp="1"/>
          </p:cNvSpPr>
          <p:nvPr>
            <p:ph type="ctrTitle"/>
          </p:nvPr>
        </p:nvSpPr>
        <p:spPr>
          <a:xfrm>
            <a:off x="2627785" y="113376"/>
            <a:ext cx="5832648" cy="1080119"/>
          </a:xfrm>
          <a:solidFill>
            <a:schemeClr val="bg1">
              <a:alpha val="70000"/>
            </a:schemeClr>
          </a:solidFill>
        </p:spPr>
        <p:txBody>
          <a:bodyPr>
            <a:normAutofit/>
          </a:bodyPr>
          <a:lstStyle/>
          <a:p>
            <a:r>
              <a:rPr lang="nb-NO" sz="2400" b="1" dirty="0">
                <a:solidFill>
                  <a:srgbClr val="AE2C2C"/>
                </a:solidFill>
                <a:latin typeface="Sketch Block" pitchFamily="2" charset="0"/>
              </a:rPr>
              <a:t>Teknologi- og industrifag</a:t>
            </a:r>
            <a:br>
              <a:rPr lang="nb-NO" sz="2400" b="1" dirty="0">
                <a:solidFill>
                  <a:srgbClr val="AE2C2C"/>
                </a:solidFill>
                <a:latin typeface="Sketch Block" pitchFamily="2" charset="0"/>
              </a:rPr>
            </a:br>
            <a:r>
              <a:rPr lang="nb-NO" sz="2400" b="1" dirty="0">
                <a:solidFill>
                  <a:srgbClr val="AE2C2C"/>
                </a:solidFill>
                <a:latin typeface="Sketch Block" pitchFamily="2" charset="0"/>
              </a:rPr>
              <a:t>(yrkesforberedende)</a:t>
            </a:r>
          </a:p>
        </p:txBody>
      </p:sp>
      <p:sp>
        <p:nvSpPr>
          <p:cNvPr id="35" name="Plassholder for bunntekst 13"/>
          <p:cNvSpPr>
            <a:spLocks noGrp="1"/>
          </p:cNvSpPr>
          <p:nvPr>
            <p:ph type="ftr" sz="quarter" idx="11"/>
          </p:nvPr>
        </p:nvSpPr>
        <p:spPr>
          <a:xfrm>
            <a:off x="6716960" y="6453336"/>
            <a:ext cx="2895600" cy="365125"/>
          </a:xfrm>
          <a:effectLst>
            <a:glow rad="228600">
              <a:schemeClr val="accent4">
                <a:satMod val="175000"/>
                <a:alpha val="40000"/>
              </a:schemeClr>
            </a:glow>
          </a:effectLst>
        </p:spPr>
        <p:txBody>
          <a:bodyPr/>
          <a:lstStyle/>
          <a:p>
            <a:r>
              <a:rPr lang="nb-NO" b="1" u="sng" dirty="0">
                <a:solidFill>
                  <a:srgbClr val="AE2C2C"/>
                </a:solidFill>
                <a:latin typeface="Sketch Block" pitchFamily="2" charset="0"/>
              </a:rPr>
              <a:t>www.you-portalen.no</a:t>
            </a:r>
          </a:p>
        </p:txBody>
      </p:sp>
      <p:sp>
        <p:nvSpPr>
          <p:cNvPr id="14" name="Rektangel 13"/>
          <p:cNvSpPr/>
          <p:nvPr/>
        </p:nvSpPr>
        <p:spPr>
          <a:xfrm>
            <a:off x="1931050" y="5646045"/>
            <a:ext cx="6321131" cy="369332"/>
          </a:xfrm>
          <a:prstGeom prst="rect">
            <a:avLst/>
          </a:prstGeom>
          <a:solidFill>
            <a:schemeClr val="bg1">
              <a:alpha val="70000"/>
            </a:schemeClr>
          </a:solidFill>
        </p:spPr>
        <p:txBody>
          <a:bodyPr wrap="square">
            <a:spAutoFit/>
          </a:bodyPr>
          <a:lstStyle/>
          <a:p>
            <a:pPr algn="ctr"/>
            <a:r>
              <a:rPr lang="nb-NO" dirty="0">
                <a:latin typeface="Sketch Block" pitchFamily="2" charset="0"/>
              </a:rPr>
              <a:t>Mekaniker, sveiser, matros, brønnoperatør, sjåfør etc.</a:t>
            </a:r>
          </a:p>
        </p:txBody>
      </p:sp>
      <p:sp>
        <p:nvSpPr>
          <p:cNvPr id="25" name="TekstSylinder 24"/>
          <p:cNvSpPr txBox="1"/>
          <p:nvPr/>
        </p:nvSpPr>
        <p:spPr>
          <a:xfrm>
            <a:off x="179512" y="2699628"/>
            <a:ext cx="1218603" cy="369332"/>
          </a:xfrm>
          <a:prstGeom prst="rect">
            <a:avLst/>
          </a:prstGeom>
          <a:solidFill>
            <a:schemeClr val="bg1">
              <a:alpha val="70000"/>
            </a:schemeClr>
          </a:solidFill>
          <a:ln w="25400">
            <a:solidFill>
              <a:schemeClr val="accent1">
                <a:shade val="50000"/>
              </a:schemeClr>
            </a:solidFill>
          </a:ln>
        </p:spPr>
        <p:txBody>
          <a:bodyPr wrap="none" rtlCol="0">
            <a:spAutoFit/>
          </a:bodyPr>
          <a:lstStyle/>
          <a:p>
            <a:r>
              <a:rPr lang="nb-NO" b="1" dirty="0">
                <a:latin typeface="Sketch Block" pitchFamily="2" charset="0"/>
                <a:hlinkClick r:id="rId7"/>
              </a:rPr>
              <a:t>Utforsk TP</a:t>
            </a:r>
            <a:endParaRPr lang="nb-NO" b="1" dirty="0">
              <a:latin typeface="Sketch Block" pitchFamily="2" charset="0"/>
            </a:endParaRPr>
          </a:p>
        </p:txBody>
      </p:sp>
    </p:spTree>
    <p:extLst>
      <p:ext uri="{BB962C8B-B14F-4D97-AF65-F5344CB8AC3E}">
        <p14:creationId xmlns:p14="http://schemas.microsoft.com/office/powerpoint/2010/main" val="332845977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30129</TotalTime>
  <Words>1779</Words>
  <Application>Microsoft Office PowerPoint</Application>
  <PresentationFormat>Skjermfremvisning (4:3)</PresentationFormat>
  <Paragraphs>129</Paragraphs>
  <Slides>19</Slides>
  <Notes>19</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19</vt:i4>
      </vt:variant>
    </vt:vector>
  </HeadingPairs>
  <TitlesOfParts>
    <vt:vector size="23" baseType="lpstr">
      <vt:lpstr>Sketch Block</vt:lpstr>
      <vt:lpstr>Calibri</vt:lpstr>
      <vt:lpstr>Arial</vt:lpstr>
      <vt:lpstr>Office-tema</vt:lpstr>
      <vt:lpstr>Utdanningsprogrammene</vt:lpstr>
      <vt:lpstr>PowerPoint-presentasjon</vt:lpstr>
      <vt:lpstr>Yrkesforberedende</vt:lpstr>
      <vt:lpstr>Studiespesialisering (studieforberedende)</vt:lpstr>
      <vt:lpstr>Kunst, design og arkitektur (studieforberedende)</vt:lpstr>
      <vt:lpstr>Idrettsfag  (studieforberedende)</vt:lpstr>
      <vt:lpstr>Medier og kommunikasjon (studieforberedende)</vt:lpstr>
      <vt:lpstr>Musikk, dans og drama (studieforberedende)</vt:lpstr>
      <vt:lpstr>Teknologi- og industrifag (yrkesforberedende)</vt:lpstr>
      <vt:lpstr>Informasjonsteknologi og medieproduksjon (yrkesforberedende)</vt:lpstr>
      <vt:lpstr>Elektro og datateknologi  (yrkesforberedende)</vt:lpstr>
      <vt:lpstr>Bygg- og anleggsteknikk (yrkesforberedende)</vt:lpstr>
      <vt:lpstr>Restaurant- og matfag (yrkesforberedende)</vt:lpstr>
      <vt:lpstr>Helse- og oppvekstfag (yrkesforberedende)</vt:lpstr>
      <vt:lpstr>Håndverk, design og produktutvikling (yrkesforberedende)</vt:lpstr>
      <vt:lpstr>Frisør, blomster, interiør og eksponeringsdesign (yrkesforberedende)</vt:lpstr>
      <vt:lpstr> Salg, service og reiseliv  (yrkesforberedende)</vt:lpstr>
      <vt:lpstr>Naturbruk (yrkesforberedende)</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Utdanningsprogrammene:</dc:title>
  <dc:creator>Trond Ole Paulsen</dc:creator>
  <cp:lastModifiedBy>Torleif Dønnestad</cp:lastModifiedBy>
  <cp:revision>158</cp:revision>
  <dcterms:created xsi:type="dcterms:W3CDTF">2011-07-19T12:47:36Z</dcterms:created>
  <dcterms:modified xsi:type="dcterms:W3CDTF">2020-08-14T22:23:33Z</dcterms:modified>
</cp:coreProperties>
</file>